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6858000" cx="12192000"/>
  <p:notesSz cx="6807200" cy="9939325"/>
  <p:embeddedFontLst>
    <p:embeddedFont>
      <p:font typeface="Libre Franklin Medium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GoogleSlidesCustomDataVersion2">
      <go:slidesCustomData xmlns:go="http://customooxmlschemas.google.com/" r:id="rId36" roundtripDataSignature="AMtx7miJ3hSwsBIjd0KEZlOXrz2xxsmo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79C5F4F-EC9C-4BCC-B8C1-BA3EC0230624}">
  <a:tblStyle styleId="{079C5F4F-EC9C-4BCC-B8C1-BA3EC0230624}" styleName="Table_0">
    <a:wholeTbl>
      <a:tcTxStyle b="off" i="off">
        <a:font>
          <a:latin typeface="Franklin Gothic Medium"/>
          <a:ea typeface="Franklin Gothic Medium"/>
          <a:cs typeface="Franklin Gothic Medium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AEFF7"/>
          </a:solidFill>
        </a:fill>
      </a:tcStyle>
    </a:wholeTbl>
    <a:band1H>
      <a:tcTxStyle/>
      <a:tcStyle>
        <a:fill>
          <a:solidFill>
            <a:srgbClr val="D1DEEE"/>
          </a:solidFill>
        </a:fill>
      </a:tcStyle>
    </a:band1H>
    <a:band2H>
      <a:tcTxStyle/>
    </a:band2H>
    <a:band1V>
      <a:tcTxStyle/>
      <a:tcStyle>
        <a:fill>
          <a:solidFill>
            <a:srgbClr val="D1DEEE"/>
          </a:solidFill>
        </a:fill>
      </a:tcStyle>
    </a:band1V>
    <a:band2V>
      <a:tcTxStyle/>
    </a:band2V>
    <a:lastCol>
      <a:tcTxStyle b="on" i="off">
        <a:font>
          <a:latin typeface="Franklin Gothic Medium"/>
          <a:ea typeface="Franklin Gothic Medium"/>
          <a:cs typeface="Franklin Gothic Medium"/>
        </a:font>
        <a:schemeClr val="lt1"/>
      </a:tcTxStyle>
      <a:tcStyle>
        <a:fill>
          <a:solidFill>
            <a:schemeClr val="accent2"/>
          </a:solidFill>
        </a:fill>
      </a:tcStyle>
    </a:lastCol>
    <a:firstCol>
      <a:tcTxStyle b="on" i="off">
        <a:font>
          <a:latin typeface="Franklin Gothic Medium"/>
          <a:ea typeface="Franklin Gothic Medium"/>
          <a:cs typeface="Franklin Gothic Medium"/>
        </a:font>
        <a:schemeClr val="lt1"/>
      </a:tcTxStyle>
      <a:tcStyle>
        <a:fill>
          <a:solidFill>
            <a:schemeClr val="accent2"/>
          </a:solidFill>
        </a:fill>
      </a:tcStyle>
    </a:firstCol>
    <a:lastRow>
      <a:tcTxStyle b="on" i="off">
        <a:font>
          <a:latin typeface="Franklin Gothic Medium"/>
          <a:ea typeface="Franklin Gothic Medium"/>
          <a:cs typeface="Franklin Gothic Medium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2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Franklin Gothic Medium"/>
          <a:ea typeface="Franklin Gothic Medium"/>
          <a:cs typeface="Franklin Gothic Medium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2"/>
          </a:solidFill>
        </a:fill>
      </a:tcStyle>
    </a:firstRow>
    <a:neCell>
      <a:tcTxStyle/>
    </a:neCell>
    <a:nwCell>
      <a:tcTxStyle/>
    </a:nwCell>
  </a:tblStyle>
  <a:tblStyle styleId="{8ED04E56-EE65-46CB-8AEA-23420E50FAE9}" styleName="Table_1">
    <a:wholeTbl>
      <a:tcTxStyle b="off" i="off">
        <a:font>
          <a:latin typeface="Franklin Gothic Medium"/>
          <a:ea typeface="Franklin Gothic Medium"/>
          <a:cs typeface="Franklin Gothic Medium"/>
        </a:font>
        <a:schemeClr val="dk1"/>
      </a:tcTxStyle>
      <a:tcStyle>
        <a:tcBdr>
          <a:lef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53B45E86-3B51-4CFB-AA1C-0D67A6267D9A}" styleName="Table_2">
    <a:wholeTbl>
      <a:tcTxStyle b="off" i="off">
        <a:font>
          <a:latin typeface="Franklin Gothic Medium"/>
          <a:ea typeface="Franklin Gothic Medium"/>
          <a:cs typeface="Franklin Gothic Medium"/>
        </a:font>
        <a:schemeClr val="dk1"/>
      </a:tcTxStyle>
      <a:tcStyle>
        <a:tcBdr>
          <a:left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fill>
          <a:solidFill>
            <a:schemeClr val="accent2">
              <a:alpha val="40000"/>
            </a:schemeClr>
          </a:solidFill>
        </a:fill>
      </a:tcStyle>
    </a:band1H>
    <a:band2H>
      <a:tcTxStyle/>
    </a:band2H>
    <a:band1V>
      <a:tcTxStyle/>
      <a:tcStyle>
        <a:tcBdr>
          <a:top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TxStyle/>
    </a:band2V>
    <a:lastCol>
      <a:tcTxStyle b="on" i="off"/>
      <a:tcStyle>
        <a:tcBdr>
          <a:left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lastCol>
    <a:firstCol>
      <a:tcTxStyle b="on" i="off"/>
      <a:tcStyle>
        <a:tcBdr>
          <a:left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firstCol>
    <a:lastRow>
      <a:tcTxStyle b="on" i="off"/>
      <a:tcStyle>
        <a:tcBdr>
          <a:left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Franklin Gothic Medium"/>
          <a:ea typeface="Franklin Gothic Medium"/>
          <a:cs typeface="Franklin Gothic Medium"/>
        </a:font>
        <a:schemeClr val="lt1"/>
      </a:tcTxStyle>
      <a:tcStyle>
        <a:tcBdr>
          <a:left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2"/>
          </a:solidFill>
        </a:fill>
      </a:tcStyle>
    </a:firstRow>
    <a:neCell>
      <a:tcTxStyle/>
    </a:neCell>
    <a:nwCell>
      <a:tcTxStyle/>
    </a:nwCell>
  </a:tblStyle>
  <a:tblStyle styleId="{1B049B0E-5713-4E6D-961E-4791244BD77E}" styleName="Table_3">
    <a:wholeTbl>
      <a:tcTxStyle b="off" i="off">
        <a:font>
          <a:latin typeface="Franklin Gothic Medium"/>
          <a:ea typeface="Franklin Gothic Medium"/>
          <a:cs typeface="Franklin Gothic Medium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E6E6"/>
          </a:solidFill>
        </a:fill>
      </a:tcStyle>
    </a:wholeTbl>
    <a:band1H>
      <a:tcTxStyle/>
      <a:tcStyle>
        <a:fill>
          <a:solidFill>
            <a:srgbClr val="CACACA"/>
          </a:solidFill>
        </a:fill>
      </a:tcStyle>
    </a:band1H>
    <a:band2H>
      <a:tcTxStyle/>
    </a:band2H>
    <a:band1V>
      <a:tcTxStyle/>
      <a:tcStyle>
        <a:fill>
          <a:solidFill>
            <a:srgbClr val="CACACA"/>
          </a:solidFill>
        </a:fill>
      </a:tcStyle>
    </a:band1V>
    <a:band2V>
      <a:tcTxStyle/>
    </a:band2V>
    <a:lastCol>
      <a:tcTxStyle b="on" i="off">
        <a:font>
          <a:latin typeface="Franklin Gothic Medium"/>
          <a:ea typeface="Franklin Gothic Medium"/>
          <a:cs typeface="Franklin Gothic Medium"/>
        </a:font>
        <a:schemeClr val="lt1"/>
      </a:tcTxStyle>
      <a:tcStyle>
        <a:fill>
          <a:solidFill>
            <a:schemeClr val="dk1"/>
          </a:solidFill>
        </a:fill>
      </a:tcStyle>
    </a:lastCol>
    <a:firstCol>
      <a:tcTxStyle b="on" i="off">
        <a:font>
          <a:latin typeface="Franklin Gothic Medium"/>
          <a:ea typeface="Franklin Gothic Medium"/>
          <a:cs typeface="Franklin Gothic Medium"/>
        </a:font>
        <a:schemeClr val="lt1"/>
      </a:tcTxStyle>
      <a:tcStyle>
        <a:fill>
          <a:solidFill>
            <a:schemeClr val="dk1"/>
          </a:solidFill>
        </a:fill>
      </a:tcStyle>
    </a:firstCol>
    <a:lastRow>
      <a:tcTxStyle b="on" i="off">
        <a:font>
          <a:latin typeface="Franklin Gothic Medium"/>
          <a:ea typeface="Franklin Gothic Medium"/>
          <a:cs typeface="Franklin Gothic Medium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dk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Franklin Gothic Medium"/>
          <a:ea typeface="Franklin Gothic Medium"/>
          <a:cs typeface="Franklin Gothic Medium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dk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840"/>
        <p:guide pos="216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LibreFranklinMedium-bold.fntdata"/><Relationship Id="rId10" Type="http://schemas.openxmlformats.org/officeDocument/2006/relationships/slide" Target="slides/slide4.xml"/><Relationship Id="rId32" Type="http://schemas.openxmlformats.org/officeDocument/2006/relationships/font" Target="fonts/LibreFranklinMedium-regular.fntdata"/><Relationship Id="rId13" Type="http://schemas.openxmlformats.org/officeDocument/2006/relationships/slide" Target="slides/slide7.xml"/><Relationship Id="rId35" Type="http://schemas.openxmlformats.org/officeDocument/2006/relationships/font" Target="fonts/LibreFranklinMedium-boldItalic.fntdata"/><Relationship Id="rId12" Type="http://schemas.openxmlformats.org/officeDocument/2006/relationships/slide" Target="slides/slide6.xml"/><Relationship Id="rId34" Type="http://schemas.openxmlformats.org/officeDocument/2006/relationships/font" Target="fonts/LibreFranklinMedium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customschemas.google.com/relationships/presentationmetadata" Target="meta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9787" cy="4986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5838" y="0"/>
            <a:ext cx="2949787" cy="4986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p1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:notes"/>
          <p:cNvSpPr txBox="1"/>
          <p:nvPr>
            <p:ph idx="12" type="sldNum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0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p10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10:notes"/>
          <p:cNvSpPr txBox="1"/>
          <p:nvPr>
            <p:ph idx="12" type="sldNum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11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2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12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3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13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4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14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5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15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6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16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7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17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8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18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9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19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0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20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1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21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22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22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23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23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24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24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26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p26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3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4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5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6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6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7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7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8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8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9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9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4.jpg"/><Relationship Id="rId5" Type="http://schemas.openxmlformats.org/officeDocument/2006/relationships/image" Target="../media/image7.jpg"/><Relationship Id="rId6" Type="http://schemas.openxmlformats.org/officeDocument/2006/relationships/image" Target="../media/image5.jpg"/><Relationship Id="rId7" Type="http://schemas.openxmlformats.org/officeDocument/2006/relationships/image" Target="../media/image9.jpg"/><Relationship Id="rId8" Type="http://schemas.openxmlformats.org/officeDocument/2006/relationships/image" Target="../media/image8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>
  <p:cSld name="Section Header">
    <p:bg>
      <p:bgPr>
        <a:gradFill>
          <a:gsLst>
            <a:gs pos="0">
              <a:schemeClr val="accent1"/>
            </a:gs>
            <a:gs pos="100000">
              <a:srgbClr val="374C81"/>
            </a:gs>
          </a:gsLst>
          <a:lin ang="5400000" scaled="0"/>
        </a:gra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Rectangle" id="17" name="Google Shape;17;p28"/>
          <p:cNvSpPr/>
          <p:nvPr/>
        </p:nvSpPr>
        <p:spPr>
          <a:xfrm>
            <a:off x="265112" y="228600"/>
            <a:ext cx="11658600" cy="6400800"/>
          </a:xfrm>
          <a:prstGeom prst="rect">
            <a:avLst/>
          </a:prstGeom>
          <a:noFill/>
          <a:ln cap="flat" cmpd="sng" w="1587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8" name="Google Shape;18;p28"/>
          <p:cNvSpPr txBox="1"/>
          <p:nvPr>
            <p:ph type="title"/>
          </p:nvPr>
        </p:nvSpPr>
        <p:spPr>
          <a:xfrm>
            <a:off x="1066800" y="1828800"/>
            <a:ext cx="7772400" cy="31773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ibre Franklin Medium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8"/>
          <p:cNvSpPr txBox="1"/>
          <p:nvPr>
            <p:ph idx="1" type="body"/>
          </p:nvPr>
        </p:nvSpPr>
        <p:spPr>
          <a:xfrm>
            <a:off x="1066800" y="5181600"/>
            <a:ext cx="7772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cap="none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28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D8D8D8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7"/>
          <p:cNvSpPr txBox="1"/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7"/>
          <p:cNvSpPr txBox="1"/>
          <p:nvPr>
            <p:ph idx="1" type="body"/>
          </p:nvPr>
        </p:nvSpPr>
        <p:spPr>
          <a:xfrm rot="5400000">
            <a:off x="3810000" y="-457200"/>
            <a:ext cx="4572001" cy="91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84" name="Google Shape;84;p37"/>
          <p:cNvSpPr txBox="1"/>
          <p:nvPr>
            <p:ph idx="11" type="ftr"/>
          </p:nvPr>
        </p:nvSpPr>
        <p:spPr>
          <a:xfrm>
            <a:off x="1066800" y="6481760"/>
            <a:ext cx="78486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85" name="Google Shape;85;p37"/>
          <p:cNvSpPr txBox="1"/>
          <p:nvPr>
            <p:ph idx="10" type="dt"/>
          </p:nvPr>
        </p:nvSpPr>
        <p:spPr>
          <a:xfrm>
            <a:off x="9067800" y="6465885"/>
            <a:ext cx="10668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7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Rectangle" id="88" name="Google Shape;88;p38"/>
          <p:cNvSpPr/>
          <p:nvPr/>
        </p:nvSpPr>
        <p:spPr>
          <a:xfrm>
            <a:off x="9982200" y="0"/>
            <a:ext cx="22098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374C8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89" name="Google Shape;89;p38"/>
          <p:cNvSpPr txBox="1"/>
          <p:nvPr>
            <p:ph type="title"/>
          </p:nvPr>
        </p:nvSpPr>
        <p:spPr>
          <a:xfrm rot="5400000">
            <a:off x="8115300" y="2400301"/>
            <a:ext cx="5943600" cy="2057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8"/>
          <p:cNvSpPr txBox="1"/>
          <p:nvPr>
            <p:ph idx="1" type="body"/>
          </p:nvPr>
        </p:nvSpPr>
        <p:spPr>
          <a:xfrm rot="5400000">
            <a:off x="2171701" y="-1104901"/>
            <a:ext cx="5943599" cy="90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91" name="Google Shape;91;p38"/>
          <p:cNvSpPr txBox="1"/>
          <p:nvPr>
            <p:ph idx="11" type="ftr"/>
          </p:nvPr>
        </p:nvSpPr>
        <p:spPr>
          <a:xfrm>
            <a:off x="1066800" y="6481760"/>
            <a:ext cx="78486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92" name="Google Shape;92;p38"/>
          <p:cNvSpPr txBox="1"/>
          <p:nvPr>
            <p:ph idx="10" type="dt"/>
          </p:nvPr>
        </p:nvSpPr>
        <p:spPr>
          <a:xfrm>
            <a:off x="9067800" y="6465885"/>
            <a:ext cx="10668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/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9"/>
          <p:cNvSpPr txBox="1"/>
          <p:nvPr>
            <p:ph idx="11" type="ftr"/>
          </p:nvPr>
        </p:nvSpPr>
        <p:spPr>
          <a:xfrm>
            <a:off x="1066800" y="6481760"/>
            <a:ext cx="78486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24" name="Google Shape;24;p29"/>
          <p:cNvSpPr txBox="1"/>
          <p:nvPr>
            <p:ph idx="10" type="dt"/>
          </p:nvPr>
        </p:nvSpPr>
        <p:spPr>
          <a:xfrm>
            <a:off x="9067800" y="6465885"/>
            <a:ext cx="10668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9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">
  <p:cSld name="2_Title 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0"/>
          <p:cNvSpPr txBox="1"/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0"/>
          <p:cNvSpPr txBox="1"/>
          <p:nvPr>
            <p:ph idx="11" type="ftr"/>
          </p:nvPr>
        </p:nvSpPr>
        <p:spPr>
          <a:xfrm>
            <a:off x="1066800" y="6481760"/>
            <a:ext cx="78486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29" name="Google Shape;29;p30"/>
          <p:cNvSpPr txBox="1"/>
          <p:nvPr>
            <p:ph idx="10" type="dt"/>
          </p:nvPr>
        </p:nvSpPr>
        <p:spPr>
          <a:xfrm>
            <a:off x="9067800" y="6465885"/>
            <a:ext cx="10668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0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1" name="Google Shape;31;p30"/>
          <p:cNvGrpSpPr/>
          <p:nvPr/>
        </p:nvGrpSpPr>
        <p:grpSpPr>
          <a:xfrm>
            <a:off x="8770613" y="0"/>
            <a:ext cx="3384376" cy="6858000"/>
            <a:chOff x="8707252" y="-7475"/>
            <a:chExt cx="3484748" cy="6831317"/>
          </a:xfrm>
        </p:grpSpPr>
        <p:grpSp>
          <p:nvGrpSpPr>
            <p:cNvPr id="32" name="Google Shape;32;p30"/>
            <p:cNvGrpSpPr/>
            <p:nvPr/>
          </p:nvGrpSpPr>
          <p:grpSpPr>
            <a:xfrm>
              <a:off x="10270614" y="-7475"/>
              <a:ext cx="1921386" cy="6082743"/>
              <a:chOff x="8671115" y="13903"/>
              <a:chExt cx="1921386" cy="6082743"/>
            </a:xfrm>
          </p:grpSpPr>
          <p:sp>
            <p:nvSpPr>
              <p:cNvPr id="33" name="Google Shape;33;p30"/>
              <p:cNvSpPr/>
              <p:nvPr/>
            </p:nvSpPr>
            <p:spPr>
              <a:xfrm>
                <a:off x="8671115" y="13903"/>
                <a:ext cx="1921386" cy="1497147"/>
              </a:xfrm>
              <a:prstGeom prst="hexagon">
                <a:avLst>
                  <a:gd fmla="val 25000" name="adj"/>
                  <a:gd fmla="val 115470" name="vf"/>
                </a:avLst>
              </a:prstGeom>
              <a:blipFill rotWithShape="1">
                <a:blip r:embed="rId2">
                  <a:alphaModFix/>
                </a:blip>
                <a:stretch>
                  <a:fillRect b="0" l="0" r="0" t="0"/>
                </a:stretch>
              </a:blipFill>
              <a:ln cap="flat" cmpd="sng" w="381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  <p:sp>
            <p:nvSpPr>
              <p:cNvPr id="34" name="Google Shape;34;p30"/>
              <p:cNvSpPr/>
              <p:nvPr/>
            </p:nvSpPr>
            <p:spPr>
              <a:xfrm>
                <a:off x="8671115" y="1531550"/>
                <a:ext cx="1921386" cy="1497147"/>
              </a:xfrm>
              <a:prstGeom prst="hexagon">
                <a:avLst>
                  <a:gd fmla="val 25000" name="adj"/>
                  <a:gd fmla="val 115470" name="vf"/>
                </a:avLst>
              </a:prstGeom>
              <a:blipFill rotWithShape="1">
                <a:blip r:embed="rId3">
                  <a:alphaModFix/>
                </a:blip>
                <a:stretch>
                  <a:fillRect b="0" l="0" r="0" t="0"/>
                </a:stretch>
              </a:blipFill>
              <a:ln cap="flat" cmpd="sng" w="381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  <p:sp>
            <p:nvSpPr>
              <p:cNvPr id="35" name="Google Shape;35;p30"/>
              <p:cNvSpPr/>
              <p:nvPr/>
            </p:nvSpPr>
            <p:spPr>
              <a:xfrm>
                <a:off x="8671115" y="3064983"/>
                <a:ext cx="1921386" cy="1497147"/>
              </a:xfrm>
              <a:prstGeom prst="hexagon">
                <a:avLst>
                  <a:gd fmla="val 25000" name="adj"/>
                  <a:gd fmla="val 115470" name="vf"/>
                </a:avLst>
              </a:prstGeom>
              <a:blipFill rotWithShape="1">
                <a:blip r:embed="rId4">
                  <a:alphaModFix/>
                </a:blip>
                <a:stretch>
                  <a:fillRect b="0" l="0" r="0" t="0"/>
                </a:stretch>
              </a:blipFill>
              <a:ln cap="flat" cmpd="sng" w="381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  <p:sp>
            <p:nvSpPr>
              <p:cNvPr id="36" name="Google Shape;36;p30"/>
              <p:cNvSpPr/>
              <p:nvPr/>
            </p:nvSpPr>
            <p:spPr>
              <a:xfrm>
                <a:off x="8671115" y="4599499"/>
                <a:ext cx="1921386" cy="1497147"/>
              </a:xfrm>
              <a:prstGeom prst="hexagon">
                <a:avLst>
                  <a:gd fmla="val 25000" name="adj"/>
                  <a:gd fmla="val 115470" name="vf"/>
                </a:avLst>
              </a:prstGeom>
              <a:blipFill rotWithShape="1">
                <a:blip r:embed="rId5">
                  <a:alphaModFix/>
                </a:blip>
                <a:stretch>
                  <a:fillRect b="0" l="0" r="0" t="0"/>
                </a:stretch>
              </a:blipFill>
              <a:ln cap="flat" cmpd="sng" w="381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</p:grpSp>
        <p:grpSp>
          <p:nvGrpSpPr>
            <p:cNvPr id="37" name="Google Shape;37;p30"/>
            <p:cNvGrpSpPr/>
            <p:nvPr/>
          </p:nvGrpSpPr>
          <p:grpSpPr>
            <a:xfrm>
              <a:off x="8707252" y="752416"/>
              <a:ext cx="1921386" cy="6071426"/>
              <a:chOff x="10253441" y="761750"/>
              <a:chExt cx="1921386" cy="6071426"/>
            </a:xfrm>
          </p:grpSpPr>
          <p:sp>
            <p:nvSpPr>
              <p:cNvPr id="38" name="Google Shape;38;p30"/>
              <p:cNvSpPr/>
              <p:nvPr/>
            </p:nvSpPr>
            <p:spPr>
              <a:xfrm>
                <a:off x="10253441" y="761750"/>
                <a:ext cx="1921386" cy="1497147"/>
              </a:xfrm>
              <a:prstGeom prst="hexagon">
                <a:avLst>
                  <a:gd fmla="val 25000" name="adj"/>
                  <a:gd fmla="val 115470" name="vf"/>
                </a:avLst>
              </a:prstGeom>
              <a:blipFill rotWithShape="1">
                <a:blip r:embed="rId6">
                  <a:alphaModFix/>
                </a:blip>
                <a:stretch>
                  <a:fillRect b="0" l="0" r="0" t="0"/>
                </a:stretch>
              </a:blipFill>
              <a:ln cap="flat" cmpd="sng" w="381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  <p:sp>
            <p:nvSpPr>
              <p:cNvPr id="39" name="Google Shape;39;p30"/>
              <p:cNvSpPr/>
              <p:nvPr/>
            </p:nvSpPr>
            <p:spPr>
              <a:xfrm>
                <a:off x="10253441" y="2295182"/>
                <a:ext cx="1921386" cy="1497147"/>
              </a:xfrm>
              <a:prstGeom prst="hexagon">
                <a:avLst>
                  <a:gd fmla="val 25000" name="adj"/>
                  <a:gd fmla="val 115470" name="vf"/>
                </a:avLst>
              </a:prstGeom>
              <a:blipFill rotWithShape="1">
                <a:blip r:embed="rId7">
                  <a:alphaModFix/>
                </a:blip>
                <a:stretch>
                  <a:fillRect b="0" l="0" r="0" t="0"/>
                </a:stretch>
              </a:blipFill>
              <a:ln cap="flat" cmpd="sng" w="381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  <p:sp>
            <p:nvSpPr>
              <p:cNvPr id="40" name="Google Shape;40;p30"/>
              <p:cNvSpPr/>
              <p:nvPr/>
            </p:nvSpPr>
            <p:spPr>
              <a:xfrm>
                <a:off x="10253441" y="3815606"/>
                <a:ext cx="1921386" cy="1497147"/>
              </a:xfrm>
              <a:prstGeom prst="hexagon">
                <a:avLst>
                  <a:gd fmla="val 25000" name="adj"/>
                  <a:gd fmla="val 115470" name="vf"/>
                </a:avLst>
              </a:prstGeom>
              <a:blipFill rotWithShape="1">
                <a:blip r:embed="rId8">
                  <a:alphaModFix/>
                </a:blip>
                <a:stretch>
                  <a:fillRect b="0" l="0" r="0" t="0"/>
                </a:stretch>
              </a:blipFill>
              <a:ln cap="flat" cmpd="sng" w="381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  <p:sp>
            <p:nvSpPr>
              <p:cNvPr id="41" name="Google Shape;41;p30"/>
              <p:cNvSpPr/>
              <p:nvPr/>
            </p:nvSpPr>
            <p:spPr>
              <a:xfrm>
                <a:off x="10253441" y="5336029"/>
                <a:ext cx="1921386" cy="1497147"/>
              </a:xfrm>
              <a:prstGeom prst="hexagon">
                <a:avLst>
                  <a:gd fmla="val 25000" name="adj"/>
                  <a:gd fmla="val 115470" name="vf"/>
                </a:avLst>
              </a:prstGeom>
              <a:blipFill rotWithShape="1">
                <a:blip r:embed="rId9">
                  <a:alphaModFix/>
                </a:blip>
                <a:stretch>
                  <a:fillRect b="0" l="0" r="0" t="0"/>
                </a:stretch>
              </a:blipFill>
              <a:ln cap="flat" cmpd="sng" w="38100">
                <a:solidFill>
                  <a:schemeClr val="l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</p:grp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1"/>
          <p:cNvSpPr txBox="1"/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1"/>
          <p:cNvSpPr txBox="1"/>
          <p:nvPr>
            <p:ph idx="1" type="body"/>
          </p:nvPr>
        </p:nvSpPr>
        <p:spPr>
          <a:xfrm>
            <a:off x="1524000" y="1828799"/>
            <a:ext cx="9144000" cy="4572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/>
            </a:lvl4pPr>
            <a:lvl5pPr indent="-3302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45" name="Google Shape;45;p31"/>
          <p:cNvSpPr txBox="1"/>
          <p:nvPr>
            <p:ph idx="11" type="ftr"/>
          </p:nvPr>
        </p:nvSpPr>
        <p:spPr>
          <a:xfrm>
            <a:off x="1066800" y="6481760"/>
            <a:ext cx="78486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46" name="Google Shape;46;p31"/>
          <p:cNvSpPr txBox="1"/>
          <p:nvPr>
            <p:ph idx="10" type="dt"/>
          </p:nvPr>
        </p:nvSpPr>
        <p:spPr>
          <a:xfrm>
            <a:off x="9067800" y="6465885"/>
            <a:ext cx="10668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7" name="Google Shape;47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47818" y="6323568"/>
            <a:ext cx="2405576" cy="458117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31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/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2"/>
          <p:cNvSpPr txBox="1"/>
          <p:nvPr>
            <p:ph idx="1" type="body"/>
          </p:nvPr>
        </p:nvSpPr>
        <p:spPr>
          <a:xfrm>
            <a:off x="1066800" y="1828799"/>
            <a:ext cx="48006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b="0" sz="2400" cap="none">
                <a:solidFill>
                  <a:srgbClr val="3F3F3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32"/>
          <p:cNvSpPr txBox="1"/>
          <p:nvPr>
            <p:ph idx="2" type="body"/>
          </p:nvPr>
        </p:nvSpPr>
        <p:spPr>
          <a:xfrm>
            <a:off x="1066800" y="2590799"/>
            <a:ext cx="4800600" cy="38100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400"/>
              <a:buChar char="▪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9pPr>
          </a:lstStyle>
          <a:p/>
        </p:txBody>
      </p:sp>
      <p:sp>
        <p:nvSpPr>
          <p:cNvPr id="53" name="Google Shape;53;p32"/>
          <p:cNvSpPr txBox="1"/>
          <p:nvPr>
            <p:ph idx="3" type="body"/>
          </p:nvPr>
        </p:nvSpPr>
        <p:spPr>
          <a:xfrm>
            <a:off x="6324600" y="1828799"/>
            <a:ext cx="48006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b="0" sz="2400" cap="none">
                <a:solidFill>
                  <a:srgbClr val="3F3F3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32"/>
          <p:cNvSpPr txBox="1"/>
          <p:nvPr>
            <p:ph idx="4" type="body"/>
          </p:nvPr>
        </p:nvSpPr>
        <p:spPr>
          <a:xfrm>
            <a:off x="6324600" y="2590799"/>
            <a:ext cx="4800600" cy="38100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400"/>
              <a:buChar char="▪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9pPr>
          </a:lstStyle>
          <a:p/>
        </p:txBody>
      </p:sp>
      <p:sp>
        <p:nvSpPr>
          <p:cNvPr id="55" name="Google Shape;55;p32"/>
          <p:cNvSpPr txBox="1"/>
          <p:nvPr>
            <p:ph idx="11" type="ftr"/>
          </p:nvPr>
        </p:nvSpPr>
        <p:spPr>
          <a:xfrm>
            <a:off x="1066800" y="6481760"/>
            <a:ext cx="78486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56" name="Google Shape;56;p32"/>
          <p:cNvSpPr txBox="1"/>
          <p:nvPr>
            <p:ph idx="10" type="dt"/>
          </p:nvPr>
        </p:nvSpPr>
        <p:spPr>
          <a:xfrm>
            <a:off x="9067800" y="6465885"/>
            <a:ext cx="10668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2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/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3"/>
          <p:cNvSpPr txBox="1"/>
          <p:nvPr>
            <p:ph idx="1" type="body"/>
          </p:nvPr>
        </p:nvSpPr>
        <p:spPr>
          <a:xfrm>
            <a:off x="1066800" y="1825624"/>
            <a:ext cx="4800600" cy="4575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400"/>
              <a:buChar char="▪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9pPr>
          </a:lstStyle>
          <a:p/>
        </p:txBody>
      </p:sp>
      <p:sp>
        <p:nvSpPr>
          <p:cNvPr id="61" name="Google Shape;61;p33"/>
          <p:cNvSpPr txBox="1"/>
          <p:nvPr>
            <p:ph idx="2" type="body"/>
          </p:nvPr>
        </p:nvSpPr>
        <p:spPr>
          <a:xfrm>
            <a:off x="6324600" y="1825624"/>
            <a:ext cx="4800600" cy="4575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400"/>
              <a:buChar char="▪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9pPr>
          </a:lstStyle>
          <a:p/>
        </p:txBody>
      </p:sp>
      <p:sp>
        <p:nvSpPr>
          <p:cNvPr id="62" name="Google Shape;62;p33"/>
          <p:cNvSpPr txBox="1"/>
          <p:nvPr>
            <p:ph idx="11" type="ftr"/>
          </p:nvPr>
        </p:nvSpPr>
        <p:spPr>
          <a:xfrm>
            <a:off x="1066800" y="6481760"/>
            <a:ext cx="78486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63" name="Google Shape;63;p33"/>
          <p:cNvSpPr txBox="1"/>
          <p:nvPr>
            <p:ph idx="10" type="dt"/>
          </p:nvPr>
        </p:nvSpPr>
        <p:spPr>
          <a:xfrm>
            <a:off x="9067800" y="6465885"/>
            <a:ext cx="10668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3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/>
          <p:nvPr>
            <p:ph idx="11" type="ftr"/>
          </p:nvPr>
        </p:nvSpPr>
        <p:spPr>
          <a:xfrm>
            <a:off x="1066800" y="6481760"/>
            <a:ext cx="78486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67" name="Google Shape;67;p34"/>
          <p:cNvSpPr txBox="1"/>
          <p:nvPr>
            <p:ph idx="10" type="dt"/>
          </p:nvPr>
        </p:nvSpPr>
        <p:spPr>
          <a:xfrm>
            <a:off x="9067800" y="6465885"/>
            <a:ext cx="10668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4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Rectangle" id="70" name="Google Shape;70;p35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374C81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descr="Rectangle" id="71" name="Google Shape;71;p35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cap="flat" cmpd="sng" w="1587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72" name="Google Shape;72;p35"/>
          <p:cNvSpPr txBox="1"/>
          <p:nvPr>
            <p:ph type="title"/>
          </p:nvPr>
        </p:nvSpPr>
        <p:spPr>
          <a:xfrm>
            <a:off x="7632700" y="3200400"/>
            <a:ext cx="3932237" cy="17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Medium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5"/>
          <p:cNvSpPr txBox="1"/>
          <p:nvPr>
            <p:ph idx="1" type="body"/>
          </p:nvPr>
        </p:nvSpPr>
        <p:spPr>
          <a:xfrm>
            <a:off x="609600" y="457201"/>
            <a:ext cx="5943600" cy="59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400"/>
              <a:buChar char="▪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Char char="▪"/>
              <a:defRPr sz="1600"/>
            </a:lvl9pPr>
          </a:lstStyle>
          <a:p/>
        </p:txBody>
      </p:sp>
      <p:sp>
        <p:nvSpPr>
          <p:cNvPr id="74" name="Google Shape;74;p35"/>
          <p:cNvSpPr txBox="1"/>
          <p:nvPr>
            <p:ph idx="2" type="body"/>
          </p:nvPr>
        </p:nvSpPr>
        <p:spPr>
          <a:xfrm>
            <a:off x="7632699" y="5029200"/>
            <a:ext cx="3932237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Rectangle" id="76" name="Google Shape;76;p36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374C81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descr="Rectangle" id="77" name="Google Shape;77;p36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cap="flat" cmpd="sng" w="1587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78" name="Google Shape;78;p36"/>
          <p:cNvSpPr txBox="1"/>
          <p:nvPr>
            <p:ph type="title"/>
          </p:nvPr>
        </p:nvSpPr>
        <p:spPr>
          <a:xfrm>
            <a:off x="7635240" y="3200400"/>
            <a:ext cx="3932237" cy="17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Medium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descr="An empty placeholder to add an image. Click on the placeholder and select the image that you wish to add." id="79" name="Google Shape;79;p36"/>
          <p:cNvSpPr/>
          <p:nvPr>
            <p:ph idx="2" type="pic"/>
          </p:nvPr>
        </p:nvSpPr>
        <p:spPr>
          <a:xfrm>
            <a:off x="1" y="0"/>
            <a:ext cx="700881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36"/>
          <p:cNvSpPr txBox="1"/>
          <p:nvPr>
            <p:ph idx="1" type="body"/>
          </p:nvPr>
        </p:nvSpPr>
        <p:spPr>
          <a:xfrm>
            <a:off x="7635240" y="5029200"/>
            <a:ext cx="3932237" cy="13746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9D9D9"/>
            </a:gs>
            <a:gs pos="100000">
              <a:schemeClr val="lt1"/>
            </a:gs>
          </a:gsLst>
          <a:lin ang="1620000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Red bar" id="10" name="Google Shape;10;p27"/>
          <p:cNvSpPr/>
          <p:nvPr/>
        </p:nvSpPr>
        <p:spPr>
          <a:xfrm>
            <a:off x="1" y="1"/>
            <a:ext cx="12188824" cy="1524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374C81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1" name="Google Shape;11;p27"/>
          <p:cNvSpPr txBox="1"/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Medium"/>
              <a:buNone/>
              <a:defRPr b="0" i="0" sz="36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27"/>
          <p:cNvSpPr txBox="1"/>
          <p:nvPr>
            <p:ph idx="1" type="body"/>
          </p:nvPr>
        </p:nvSpPr>
        <p:spPr>
          <a:xfrm>
            <a:off x="1524000" y="1828799"/>
            <a:ext cx="9144000" cy="4572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▪"/>
              <a:defRPr b="0" i="0" sz="2400" u="none" cap="none" strike="noStrike">
                <a:solidFill>
                  <a:srgbClr val="3F3F3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-3683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Arial"/>
              <a:buChar char="▪"/>
              <a:defRPr b="0" i="0" sz="2200" u="none" cap="none" strike="noStrike">
                <a:solidFill>
                  <a:srgbClr val="3F3F3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▪"/>
              <a:defRPr b="0" i="0" sz="2000" u="none" cap="none" strike="noStrike">
                <a:solidFill>
                  <a:srgbClr val="3F3F3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▪"/>
              <a:defRPr b="0" i="0" sz="1800" u="none" cap="none" strike="noStrike">
                <a:solidFill>
                  <a:srgbClr val="3F3F3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▪"/>
              <a:defRPr b="0" i="0" sz="1600" u="none" cap="none" strike="noStrike">
                <a:solidFill>
                  <a:srgbClr val="3F3F3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▪"/>
              <a:defRPr b="0" i="0" sz="1600" u="none" cap="none" strike="noStrike">
                <a:solidFill>
                  <a:srgbClr val="3F3F3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▪"/>
              <a:defRPr b="0" i="0" sz="1600" u="none" cap="none" strike="noStrike">
                <a:solidFill>
                  <a:srgbClr val="3F3F3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▪"/>
              <a:defRPr b="0" i="0" sz="1600" u="none" cap="none" strike="noStrike">
                <a:solidFill>
                  <a:srgbClr val="3F3F3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▪"/>
              <a:defRPr b="0" i="0" sz="1600" u="none" cap="none" strike="noStrike">
                <a:solidFill>
                  <a:srgbClr val="3F3F3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13" name="Google Shape;13;p27"/>
          <p:cNvSpPr txBox="1"/>
          <p:nvPr>
            <p:ph idx="10" type="dt"/>
          </p:nvPr>
        </p:nvSpPr>
        <p:spPr>
          <a:xfrm>
            <a:off x="9067800" y="6465885"/>
            <a:ext cx="10668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14" name="Google Shape;14;p27"/>
          <p:cNvSpPr txBox="1"/>
          <p:nvPr/>
        </p:nvSpPr>
        <p:spPr>
          <a:xfrm>
            <a:off x="113270" y="6571076"/>
            <a:ext cx="1676400" cy="26161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Aurum Confidential</a:t>
            </a:r>
            <a:endParaRPr/>
          </a:p>
        </p:txBody>
      </p:sp>
      <p:sp>
        <p:nvSpPr>
          <p:cNvPr id="15" name="Google Shape;15;p27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F7F7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6.png"/><Relationship Id="rId4" Type="http://schemas.openxmlformats.org/officeDocument/2006/relationships/image" Target="../media/image91.png"/><Relationship Id="rId5" Type="http://schemas.openxmlformats.org/officeDocument/2006/relationships/image" Target="../media/image88.png"/><Relationship Id="rId6" Type="http://schemas.openxmlformats.org/officeDocument/2006/relationships/image" Target="../media/image7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3.png"/><Relationship Id="rId4" Type="http://schemas.openxmlformats.org/officeDocument/2006/relationships/image" Target="../media/image76.png"/><Relationship Id="rId9" Type="http://schemas.openxmlformats.org/officeDocument/2006/relationships/image" Target="../media/image22.png"/><Relationship Id="rId5" Type="http://schemas.openxmlformats.org/officeDocument/2006/relationships/image" Target="../media/image98.png"/><Relationship Id="rId6" Type="http://schemas.openxmlformats.org/officeDocument/2006/relationships/image" Target="../media/image89.png"/><Relationship Id="rId7" Type="http://schemas.openxmlformats.org/officeDocument/2006/relationships/image" Target="../media/image99.png"/><Relationship Id="rId8" Type="http://schemas.openxmlformats.org/officeDocument/2006/relationships/image" Target="../media/image9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4.png"/><Relationship Id="rId4" Type="http://schemas.openxmlformats.org/officeDocument/2006/relationships/image" Target="../media/image112.png"/><Relationship Id="rId9" Type="http://schemas.openxmlformats.org/officeDocument/2006/relationships/image" Target="../media/image96.png"/><Relationship Id="rId5" Type="http://schemas.openxmlformats.org/officeDocument/2006/relationships/image" Target="../media/image106.png"/><Relationship Id="rId6" Type="http://schemas.openxmlformats.org/officeDocument/2006/relationships/image" Target="../media/image97.png"/><Relationship Id="rId7" Type="http://schemas.openxmlformats.org/officeDocument/2006/relationships/image" Target="../media/image108.jpg"/><Relationship Id="rId8" Type="http://schemas.openxmlformats.org/officeDocument/2006/relationships/image" Target="../media/image10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5.png"/><Relationship Id="rId4" Type="http://schemas.openxmlformats.org/officeDocument/2006/relationships/image" Target="../media/image105.png"/><Relationship Id="rId9" Type="http://schemas.openxmlformats.org/officeDocument/2006/relationships/image" Target="../media/image102.png"/><Relationship Id="rId5" Type="http://schemas.openxmlformats.org/officeDocument/2006/relationships/image" Target="../media/image94.png"/><Relationship Id="rId6" Type="http://schemas.openxmlformats.org/officeDocument/2006/relationships/image" Target="../media/image114.png"/><Relationship Id="rId7" Type="http://schemas.openxmlformats.org/officeDocument/2006/relationships/image" Target="../media/image107.png"/><Relationship Id="rId8" Type="http://schemas.openxmlformats.org/officeDocument/2006/relationships/image" Target="../media/image108.jpg"/><Relationship Id="rId11" Type="http://schemas.openxmlformats.org/officeDocument/2006/relationships/image" Target="../media/image135.png"/><Relationship Id="rId10" Type="http://schemas.openxmlformats.org/officeDocument/2006/relationships/image" Target="../media/image120.png"/><Relationship Id="rId13" Type="http://schemas.openxmlformats.org/officeDocument/2006/relationships/image" Target="../media/image122.png"/><Relationship Id="rId12" Type="http://schemas.openxmlformats.org/officeDocument/2006/relationships/image" Target="../media/image1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1.png"/><Relationship Id="rId4" Type="http://schemas.openxmlformats.org/officeDocument/2006/relationships/image" Target="../media/image109.png"/><Relationship Id="rId9" Type="http://schemas.openxmlformats.org/officeDocument/2006/relationships/image" Target="../media/image134.png"/><Relationship Id="rId5" Type="http://schemas.openxmlformats.org/officeDocument/2006/relationships/image" Target="../media/image110.png"/><Relationship Id="rId6" Type="http://schemas.openxmlformats.org/officeDocument/2006/relationships/image" Target="../media/image35.png"/><Relationship Id="rId7" Type="http://schemas.openxmlformats.org/officeDocument/2006/relationships/image" Target="../media/image43.png"/><Relationship Id="rId8" Type="http://schemas.openxmlformats.org/officeDocument/2006/relationships/image" Target="../media/image66.png"/><Relationship Id="rId10" Type="http://schemas.openxmlformats.org/officeDocument/2006/relationships/image" Target="../media/image5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4.png"/><Relationship Id="rId4" Type="http://schemas.openxmlformats.org/officeDocument/2006/relationships/image" Target="../media/image112.png"/><Relationship Id="rId9" Type="http://schemas.openxmlformats.org/officeDocument/2006/relationships/image" Target="../media/image96.png"/><Relationship Id="rId5" Type="http://schemas.openxmlformats.org/officeDocument/2006/relationships/image" Target="../media/image106.png"/><Relationship Id="rId6" Type="http://schemas.openxmlformats.org/officeDocument/2006/relationships/image" Target="../media/image97.png"/><Relationship Id="rId7" Type="http://schemas.openxmlformats.org/officeDocument/2006/relationships/image" Target="../media/image108.jpg"/><Relationship Id="rId8" Type="http://schemas.openxmlformats.org/officeDocument/2006/relationships/image" Target="../media/image10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9.jp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image" Target="../media/image1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8.png"/><Relationship Id="rId4" Type="http://schemas.openxmlformats.org/officeDocument/2006/relationships/image" Target="../media/image146.png"/><Relationship Id="rId9" Type="http://schemas.openxmlformats.org/officeDocument/2006/relationships/image" Target="../media/image123.jpg"/><Relationship Id="rId5" Type="http://schemas.openxmlformats.org/officeDocument/2006/relationships/image" Target="../media/image128.jpg"/><Relationship Id="rId6" Type="http://schemas.openxmlformats.org/officeDocument/2006/relationships/image" Target="../media/image113.jpg"/><Relationship Id="rId7" Type="http://schemas.openxmlformats.org/officeDocument/2006/relationships/image" Target="../media/image115.jpg"/><Relationship Id="rId8" Type="http://schemas.openxmlformats.org/officeDocument/2006/relationships/image" Target="../media/image126.jpg"/><Relationship Id="rId10" Type="http://schemas.openxmlformats.org/officeDocument/2006/relationships/image" Target="../media/image12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4.png"/><Relationship Id="rId4" Type="http://schemas.openxmlformats.org/officeDocument/2006/relationships/image" Target="../media/image129.png"/><Relationship Id="rId5" Type="http://schemas.openxmlformats.org/officeDocument/2006/relationships/image" Target="../media/image127.png"/><Relationship Id="rId6" Type="http://schemas.openxmlformats.org/officeDocument/2006/relationships/image" Target="../media/image130.png"/><Relationship Id="rId7" Type="http://schemas.openxmlformats.org/officeDocument/2006/relationships/image" Target="../media/image1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11.jpg"/><Relationship Id="rId7" Type="http://schemas.openxmlformats.org/officeDocument/2006/relationships/image" Target="../media/image13.jpg"/><Relationship Id="rId8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Relationship Id="rId4" Type="http://schemas.openxmlformats.org/officeDocument/2006/relationships/image" Target="../media/image158.png"/><Relationship Id="rId5" Type="http://schemas.openxmlformats.org/officeDocument/2006/relationships/image" Target="../media/image58.png"/><Relationship Id="rId6" Type="http://schemas.openxmlformats.org/officeDocument/2006/relationships/image" Target="../media/image147.png"/><Relationship Id="rId7" Type="http://schemas.openxmlformats.org/officeDocument/2006/relationships/image" Target="../media/image133.png"/><Relationship Id="rId8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9.png"/><Relationship Id="rId4" Type="http://schemas.openxmlformats.org/officeDocument/2006/relationships/image" Target="../media/image23.png"/><Relationship Id="rId9" Type="http://schemas.openxmlformats.org/officeDocument/2006/relationships/image" Target="../media/image136.png"/><Relationship Id="rId5" Type="http://schemas.openxmlformats.org/officeDocument/2006/relationships/image" Target="../media/image21.png"/><Relationship Id="rId6" Type="http://schemas.openxmlformats.org/officeDocument/2006/relationships/image" Target="../media/image138.png"/><Relationship Id="rId7" Type="http://schemas.openxmlformats.org/officeDocument/2006/relationships/image" Target="../media/image141.jpg"/><Relationship Id="rId8" Type="http://schemas.openxmlformats.org/officeDocument/2006/relationships/image" Target="../media/image161.png"/><Relationship Id="rId11" Type="http://schemas.openxmlformats.org/officeDocument/2006/relationships/image" Target="../media/image155.png"/><Relationship Id="rId10" Type="http://schemas.openxmlformats.org/officeDocument/2006/relationships/image" Target="../media/image3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1.jpg"/><Relationship Id="rId4" Type="http://schemas.openxmlformats.org/officeDocument/2006/relationships/image" Target="../media/image139.jpg"/><Relationship Id="rId9" Type="http://schemas.openxmlformats.org/officeDocument/2006/relationships/image" Target="../media/image163.png"/><Relationship Id="rId5" Type="http://schemas.openxmlformats.org/officeDocument/2006/relationships/image" Target="../media/image143.jpg"/><Relationship Id="rId6" Type="http://schemas.openxmlformats.org/officeDocument/2006/relationships/image" Target="../media/image140.jpg"/><Relationship Id="rId7" Type="http://schemas.openxmlformats.org/officeDocument/2006/relationships/image" Target="../media/image142.png"/><Relationship Id="rId8" Type="http://schemas.openxmlformats.org/officeDocument/2006/relationships/image" Target="../media/image14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3.png"/><Relationship Id="rId4" Type="http://schemas.openxmlformats.org/officeDocument/2006/relationships/image" Target="../media/image150.png"/><Relationship Id="rId9" Type="http://schemas.openxmlformats.org/officeDocument/2006/relationships/image" Target="../media/image156.png"/><Relationship Id="rId5" Type="http://schemas.openxmlformats.org/officeDocument/2006/relationships/image" Target="../media/image145.png"/><Relationship Id="rId6" Type="http://schemas.openxmlformats.org/officeDocument/2006/relationships/image" Target="../media/image152.png"/><Relationship Id="rId7" Type="http://schemas.openxmlformats.org/officeDocument/2006/relationships/image" Target="../media/image157.png"/><Relationship Id="rId8" Type="http://schemas.openxmlformats.org/officeDocument/2006/relationships/image" Target="../media/image154.png"/><Relationship Id="rId11" Type="http://schemas.openxmlformats.org/officeDocument/2006/relationships/image" Target="../media/image148.png"/><Relationship Id="rId10" Type="http://schemas.openxmlformats.org/officeDocument/2006/relationships/image" Target="../media/image151.png"/><Relationship Id="rId13" Type="http://schemas.openxmlformats.org/officeDocument/2006/relationships/image" Target="../media/image160.png"/><Relationship Id="rId12" Type="http://schemas.openxmlformats.org/officeDocument/2006/relationships/image" Target="../media/image16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9.png"/><Relationship Id="rId4" Type="http://schemas.openxmlformats.org/officeDocument/2006/relationships/image" Target="../media/image162.png"/><Relationship Id="rId5" Type="http://schemas.openxmlformats.org/officeDocument/2006/relationships/image" Target="../media/image16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20" Type="http://schemas.openxmlformats.org/officeDocument/2006/relationships/image" Target="../media/image36.png"/><Relationship Id="rId11" Type="http://schemas.openxmlformats.org/officeDocument/2006/relationships/image" Target="../media/image15.jpg"/><Relationship Id="rId22" Type="http://schemas.openxmlformats.org/officeDocument/2006/relationships/image" Target="../media/image24.png"/><Relationship Id="rId10" Type="http://schemas.openxmlformats.org/officeDocument/2006/relationships/image" Target="../media/image21.png"/><Relationship Id="rId21" Type="http://schemas.openxmlformats.org/officeDocument/2006/relationships/image" Target="../media/image25.png"/><Relationship Id="rId13" Type="http://schemas.openxmlformats.org/officeDocument/2006/relationships/image" Target="../media/image35.png"/><Relationship Id="rId12" Type="http://schemas.openxmlformats.org/officeDocument/2006/relationships/image" Target="../media/image37.png"/><Relationship Id="rId23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Relationship Id="rId15" Type="http://schemas.openxmlformats.org/officeDocument/2006/relationships/image" Target="../media/image43.png"/><Relationship Id="rId14" Type="http://schemas.openxmlformats.org/officeDocument/2006/relationships/image" Target="../media/image59.png"/><Relationship Id="rId17" Type="http://schemas.openxmlformats.org/officeDocument/2006/relationships/image" Target="../media/image29.png"/><Relationship Id="rId16" Type="http://schemas.openxmlformats.org/officeDocument/2006/relationships/image" Target="../media/image66.png"/><Relationship Id="rId5" Type="http://schemas.openxmlformats.org/officeDocument/2006/relationships/image" Target="../media/image22.png"/><Relationship Id="rId19" Type="http://schemas.openxmlformats.org/officeDocument/2006/relationships/image" Target="../media/image28.png"/><Relationship Id="rId6" Type="http://schemas.openxmlformats.org/officeDocument/2006/relationships/image" Target="../media/image26.jpg"/><Relationship Id="rId18" Type="http://schemas.openxmlformats.org/officeDocument/2006/relationships/image" Target="../media/image58.png"/><Relationship Id="rId7" Type="http://schemas.openxmlformats.org/officeDocument/2006/relationships/image" Target="../media/image20.png"/><Relationship Id="rId8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44.png"/><Relationship Id="rId6" Type="http://schemas.openxmlformats.org/officeDocument/2006/relationships/image" Target="../media/image4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Relationship Id="rId4" Type="http://schemas.openxmlformats.org/officeDocument/2006/relationships/image" Target="../media/image48.png"/><Relationship Id="rId5" Type="http://schemas.openxmlformats.org/officeDocument/2006/relationships/image" Target="../media/image39.png"/><Relationship Id="rId6" Type="http://schemas.openxmlformats.org/officeDocument/2006/relationships/image" Target="../media/image38.png"/></Relationships>
</file>

<file path=ppt/slides/_rels/slide9.xml.rels><?xml version="1.0" encoding="UTF-8" standalone="yes"?><Relationships xmlns="http://schemas.openxmlformats.org/package/2006/relationships"><Relationship Id="rId40" Type="http://schemas.openxmlformats.org/officeDocument/2006/relationships/image" Target="../media/image103.png"/><Relationship Id="rId20" Type="http://schemas.openxmlformats.org/officeDocument/2006/relationships/image" Target="../media/image63.png"/><Relationship Id="rId22" Type="http://schemas.openxmlformats.org/officeDocument/2006/relationships/image" Target="../media/image62.png"/><Relationship Id="rId21" Type="http://schemas.openxmlformats.org/officeDocument/2006/relationships/image" Target="../media/image71.png"/><Relationship Id="rId24" Type="http://schemas.openxmlformats.org/officeDocument/2006/relationships/image" Target="../media/image67.png"/><Relationship Id="rId23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57.png"/><Relationship Id="rId26" Type="http://schemas.openxmlformats.org/officeDocument/2006/relationships/image" Target="../media/image65.png"/><Relationship Id="rId25" Type="http://schemas.openxmlformats.org/officeDocument/2006/relationships/image" Target="../media/image73.png"/><Relationship Id="rId28" Type="http://schemas.openxmlformats.org/officeDocument/2006/relationships/image" Target="../media/image80.png"/><Relationship Id="rId27" Type="http://schemas.openxmlformats.org/officeDocument/2006/relationships/image" Target="../media/image68.png"/><Relationship Id="rId5" Type="http://schemas.openxmlformats.org/officeDocument/2006/relationships/image" Target="../media/image56.png"/><Relationship Id="rId6" Type="http://schemas.openxmlformats.org/officeDocument/2006/relationships/image" Target="../media/image70.png"/><Relationship Id="rId29" Type="http://schemas.openxmlformats.org/officeDocument/2006/relationships/image" Target="../media/image81.png"/><Relationship Id="rId7" Type="http://schemas.openxmlformats.org/officeDocument/2006/relationships/image" Target="../media/image46.png"/><Relationship Id="rId8" Type="http://schemas.openxmlformats.org/officeDocument/2006/relationships/image" Target="../media/image49.png"/><Relationship Id="rId31" Type="http://schemas.openxmlformats.org/officeDocument/2006/relationships/image" Target="../media/image85.png"/><Relationship Id="rId30" Type="http://schemas.openxmlformats.org/officeDocument/2006/relationships/image" Target="../media/image74.png"/><Relationship Id="rId11" Type="http://schemas.openxmlformats.org/officeDocument/2006/relationships/image" Target="../media/image52.png"/><Relationship Id="rId33" Type="http://schemas.openxmlformats.org/officeDocument/2006/relationships/image" Target="../media/image77.png"/><Relationship Id="rId10" Type="http://schemas.openxmlformats.org/officeDocument/2006/relationships/image" Target="../media/image53.png"/><Relationship Id="rId32" Type="http://schemas.openxmlformats.org/officeDocument/2006/relationships/image" Target="../media/image79.png"/><Relationship Id="rId13" Type="http://schemas.openxmlformats.org/officeDocument/2006/relationships/image" Target="../media/image51.png"/><Relationship Id="rId35" Type="http://schemas.openxmlformats.org/officeDocument/2006/relationships/image" Target="../media/image82.png"/><Relationship Id="rId12" Type="http://schemas.openxmlformats.org/officeDocument/2006/relationships/image" Target="../media/image54.png"/><Relationship Id="rId34" Type="http://schemas.openxmlformats.org/officeDocument/2006/relationships/image" Target="../media/image75.png"/><Relationship Id="rId15" Type="http://schemas.openxmlformats.org/officeDocument/2006/relationships/image" Target="../media/image61.png"/><Relationship Id="rId37" Type="http://schemas.openxmlformats.org/officeDocument/2006/relationships/image" Target="../media/image83.png"/><Relationship Id="rId14" Type="http://schemas.openxmlformats.org/officeDocument/2006/relationships/image" Target="../media/image47.png"/><Relationship Id="rId36" Type="http://schemas.openxmlformats.org/officeDocument/2006/relationships/image" Target="../media/image90.png"/><Relationship Id="rId17" Type="http://schemas.openxmlformats.org/officeDocument/2006/relationships/image" Target="../media/image69.png"/><Relationship Id="rId39" Type="http://schemas.openxmlformats.org/officeDocument/2006/relationships/image" Target="../media/image87.png"/><Relationship Id="rId16" Type="http://schemas.openxmlformats.org/officeDocument/2006/relationships/image" Target="../media/image64.png"/><Relationship Id="rId38" Type="http://schemas.openxmlformats.org/officeDocument/2006/relationships/image" Target="../media/image84.png"/><Relationship Id="rId19" Type="http://schemas.openxmlformats.org/officeDocument/2006/relationships/image" Target="../media/image60.png"/><Relationship Id="rId18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8DFEF"/>
            </a:gs>
            <a:gs pos="100000">
              <a:schemeClr val="accent1"/>
            </a:gs>
          </a:gsLst>
          <a:lin ang="5400000" scaled="0"/>
        </a:gra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"/>
          <p:cNvSpPr txBox="1"/>
          <p:nvPr>
            <p:ph type="title"/>
          </p:nvPr>
        </p:nvSpPr>
        <p:spPr>
          <a:xfrm>
            <a:off x="1899019" y="552871"/>
            <a:ext cx="7772400" cy="15771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Libre Franklin Medium"/>
              <a:buNone/>
            </a:pPr>
            <a:r>
              <a:rPr b="1" lang="en-US"/>
              <a:t>From Supplier to Partner</a:t>
            </a:r>
            <a:br>
              <a:rPr b="1" lang="en-US"/>
            </a:br>
            <a:endParaRPr/>
          </a:p>
        </p:txBody>
      </p:sp>
      <p:sp>
        <p:nvSpPr>
          <p:cNvPr id="99" name="Google Shape;99;p1"/>
          <p:cNvSpPr txBox="1"/>
          <p:nvPr>
            <p:ph idx="1" type="body"/>
          </p:nvPr>
        </p:nvSpPr>
        <p:spPr>
          <a:xfrm>
            <a:off x="2221045" y="4702018"/>
            <a:ext cx="7128347" cy="1078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WE ARE YOUR GOOD PARTNER 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                                   LONG TERM BUSINESS PARTNER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100" name="Google Shape;10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2951" y="1856814"/>
            <a:ext cx="4824536" cy="236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"/>
          <p:cNvSpPr txBox="1"/>
          <p:nvPr/>
        </p:nvSpPr>
        <p:spPr>
          <a:xfrm>
            <a:off x="4538724" y="3501008"/>
            <a:ext cx="249299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奧隆精密股份有限公司</a:t>
            </a:r>
            <a:endParaRPr b="1" i="0" sz="1800" u="none" cap="none" strike="noStrike">
              <a:solidFill>
                <a:srgbClr val="00206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02" name="Google Shape;102;p1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0"/>
          <p:cNvSpPr txBox="1"/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Medium"/>
              <a:buNone/>
            </a:pPr>
            <a:r>
              <a:rPr b="1" lang="en-US"/>
              <a:t>Mechanical Design Capability</a:t>
            </a:r>
            <a:endParaRPr b="1"/>
          </a:p>
        </p:txBody>
      </p:sp>
      <p:grpSp>
        <p:nvGrpSpPr>
          <p:cNvPr id="378" name="Google Shape;378;p10"/>
          <p:cNvGrpSpPr/>
          <p:nvPr/>
        </p:nvGrpSpPr>
        <p:grpSpPr>
          <a:xfrm>
            <a:off x="263352" y="1700808"/>
            <a:ext cx="7581011" cy="4486528"/>
            <a:chOff x="119336" y="945326"/>
            <a:chExt cx="9280704" cy="5436604"/>
          </a:xfrm>
        </p:grpSpPr>
        <p:pic>
          <p:nvPicPr>
            <p:cNvPr id="379" name="Google Shape;379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51384" y="4149682"/>
              <a:ext cx="3159199" cy="2232248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  <a:effectLst>
              <a:outerShdw blurRad="152400" kx="110000" rotWithShape="0" algn="tl" dir="900000" dist="12000" sy="98000" ky="200000">
                <a:srgbClr val="000000">
                  <a:alpha val="30196"/>
                </a:srgbClr>
              </a:outerShdw>
            </a:effectLst>
          </p:spPr>
        </p:pic>
        <p:pic>
          <p:nvPicPr>
            <p:cNvPr id="380" name="Google Shape;380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55640" y="3105566"/>
              <a:ext cx="3172641" cy="2232247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  <a:effectLst>
              <a:outerShdw blurRad="152400" kx="110000" rotWithShape="0" algn="tl" dir="900000" dist="12000" sy="98000" ky="200000">
                <a:srgbClr val="000000">
                  <a:alpha val="30196"/>
                </a:srgbClr>
              </a:outerShdw>
            </a:effectLst>
          </p:spPr>
        </p:pic>
        <p:grpSp>
          <p:nvGrpSpPr>
            <p:cNvPr id="381" name="Google Shape;381;p10"/>
            <p:cNvGrpSpPr/>
            <p:nvPr/>
          </p:nvGrpSpPr>
          <p:grpSpPr>
            <a:xfrm>
              <a:off x="119336" y="945326"/>
              <a:ext cx="4979562" cy="3233010"/>
              <a:chOff x="0" y="0"/>
              <a:chExt cx="4979562" cy="3233010"/>
            </a:xfrm>
          </p:grpSpPr>
          <p:sp>
            <p:nvSpPr>
              <p:cNvPr id="382" name="Google Shape;382;p10"/>
              <p:cNvSpPr/>
              <p:nvPr/>
            </p:nvSpPr>
            <p:spPr>
              <a:xfrm>
                <a:off x="0" y="0"/>
                <a:ext cx="4979562" cy="3112226"/>
              </a:xfrm>
              <a:custGeom>
                <a:rect b="b" l="l" r="r" t="t"/>
                <a:pathLst>
                  <a:path extrusionOk="0" h="120000" w="120000">
                    <a:moveTo>
                      <a:pt x="0" y="120000"/>
                    </a:moveTo>
                    <a:quadBezTo>
                      <a:pt x="20000" y="40000"/>
                      <a:pt x="101057" y="15000"/>
                    </a:quadBezTo>
                    <a:lnTo>
                      <a:pt x="99990" y="0"/>
                    </a:lnTo>
                    <a:lnTo>
                      <a:pt x="120000" y="24000"/>
                    </a:lnTo>
                    <a:lnTo>
                      <a:pt x="104259" y="60000"/>
                    </a:lnTo>
                    <a:lnTo>
                      <a:pt x="103192" y="45000"/>
                    </a:lnTo>
                    <a:quadBezTo>
                      <a:pt x="30000" y="55000"/>
                      <a:pt x="0" y="120000"/>
                    </a:quadBezTo>
                    <a:close/>
                  </a:path>
                </a:pathLst>
              </a:custGeom>
              <a:solidFill>
                <a:srgbClr val="CBD7E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" name="Google Shape;383;p10"/>
              <p:cNvSpPr/>
              <p:nvPr/>
            </p:nvSpPr>
            <p:spPr>
              <a:xfrm>
                <a:off x="632404" y="2268842"/>
                <a:ext cx="129468" cy="129468"/>
              </a:xfrm>
              <a:prstGeom prst="ellipse">
                <a:avLst/>
              </a:prstGeom>
              <a:solidFill>
                <a:srgbClr val="267FD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" name="Google Shape;384;p10"/>
              <p:cNvSpPr/>
              <p:nvPr/>
            </p:nvSpPr>
            <p:spPr>
              <a:xfrm>
                <a:off x="697138" y="2333576"/>
                <a:ext cx="1160237" cy="899433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" name="Google Shape;385;p10"/>
              <p:cNvSpPr txBox="1"/>
              <p:nvPr/>
            </p:nvSpPr>
            <p:spPr>
              <a:xfrm>
                <a:off x="697138" y="2333576"/>
                <a:ext cx="1160237" cy="8994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6860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00"/>
                  <a:buFont typeface="Libre Franklin Medium"/>
                  <a:buNone/>
                </a:pPr>
                <a:r>
                  <a:rPr lang="en-US" sz="1900">
                    <a:solidFill>
                      <a:schemeClr val="dk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Customer</a:t>
                </a:r>
                <a:endParaRPr/>
              </a:p>
              <a:p>
                <a:pPr indent="0" lvl="0" marL="0" marR="0" rtl="0" algn="l">
                  <a:lnSpc>
                    <a:spcPct val="90000"/>
                  </a:lnSpc>
                  <a:spcBef>
                    <a:spcPts val="665"/>
                  </a:spcBef>
                  <a:spcAft>
                    <a:spcPts val="0"/>
                  </a:spcAft>
                  <a:buClr>
                    <a:schemeClr val="dk1"/>
                  </a:buClr>
                  <a:buSzPts val="1900"/>
                  <a:buFont typeface="Libre Franklin Medium"/>
                  <a:buNone/>
                </a:pPr>
                <a:r>
                  <a:rPr lang="en-US" sz="1900">
                    <a:solidFill>
                      <a:schemeClr val="dk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Request</a:t>
                </a:r>
                <a:endParaRPr sz="19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  <p:sp>
            <p:nvSpPr>
              <p:cNvPr id="386" name="Google Shape;386;p10"/>
              <p:cNvSpPr/>
              <p:nvPr/>
            </p:nvSpPr>
            <p:spPr>
              <a:xfrm>
                <a:off x="1775213" y="1422939"/>
                <a:ext cx="234039" cy="234039"/>
              </a:xfrm>
              <a:prstGeom prst="ellipse">
                <a:avLst/>
              </a:prstGeom>
              <a:solidFill>
                <a:srgbClr val="267FD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" name="Google Shape;387;p10"/>
              <p:cNvSpPr/>
              <p:nvPr/>
            </p:nvSpPr>
            <p:spPr>
              <a:xfrm>
                <a:off x="1892233" y="1539959"/>
                <a:ext cx="1195094" cy="1693051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" name="Google Shape;388;p10"/>
              <p:cNvSpPr txBox="1"/>
              <p:nvPr/>
            </p:nvSpPr>
            <p:spPr>
              <a:xfrm>
                <a:off x="1892233" y="1539959"/>
                <a:ext cx="1195094" cy="16930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12400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00"/>
                  <a:buFont typeface="Libre Franklin Medium"/>
                  <a:buNone/>
                </a:pPr>
                <a:r>
                  <a:rPr lang="en-US" sz="1900">
                    <a:solidFill>
                      <a:schemeClr val="dk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Research</a:t>
                </a:r>
                <a:endParaRPr/>
              </a:p>
              <a:p>
                <a:pPr indent="0" lvl="0" marL="0" marR="0" rtl="0" algn="l">
                  <a:lnSpc>
                    <a:spcPct val="90000"/>
                  </a:lnSpc>
                  <a:spcBef>
                    <a:spcPts val="665"/>
                  </a:spcBef>
                  <a:spcAft>
                    <a:spcPts val="0"/>
                  </a:spcAft>
                  <a:buClr>
                    <a:schemeClr val="dk1"/>
                  </a:buClr>
                  <a:buSzPts val="1900"/>
                  <a:buFont typeface="Libre Franklin Medium"/>
                  <a:buNone/>
                </a:pPr>
                <a:r>
                  <a:rPr lang="en-US" sz="1900">
                    <a:solidFill>
                      <a:schemeClr val="dk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Design</a:t>
                </a:r>
                <a:endParaRPr sz="19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  <p:sp>
            <p:nvSpPr>
              <p:cNvPr id="389" name="Google Shape;389;p10"/>
              <p:cNvSpPr/>
              <p:nvPr/>
            </p:nvSpPr>
            <p:spPr>
              <a:xfrm>
                <a:off x="3149572" y="908177"/>
                <a:ext cx="323671" cy="323671"/>
              </a:xfrm>
              <a:prstGeom prst="ellipse">
                <a:avLst/>
              </a:prstGeom>
              <a:solidFill>
                <a:srgbClr val="267FD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" name="Google Shape;390;p10"/>
              <p:cNvSpPr/>
              <p:nvPr/>
            </p:nvSpPr>
            <p:spPr>
              <a:xfrm>
                <a:off x="3311408" y="1070012"/>
                <a:ext cx="1195094" cy="2162997"/>
              </a:xfrm>
              <a:prstGeom prst="rect">
                <a:avLst/>
              </a:prstGeom>
              <a:solidFill>
                <a:schemeClr val="lt1">
                  <a:alpha val="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" name="Google Shape;391;p10"/>
              <p:cNvSpPr txBox="1"/>
              <p:nvPr/>
            </p:nvSpPr>
            <p:spPr>
              <a:xfrm>
                <a:off x="3311408" y="1070012"/>
                <a:ext cx="1195094" cy="2162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17150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900"/>
                  <a:buFont typeface="Libre Franklin Medium"/>
                  <a:buNone/>
                </a:pPr>
                <a:r>
                  <a:rPr lang="en-US" sz="1900">
                    <a:solidFill>
                      <a:schemeClr val="dk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Produce</a:t>
                </a:r>
                <a:endParaRPr/>
              </a:p>
              <a:p>
                <a:pPr indent="0" lvl="0" marL="0" marR="0" rtl="0" algn="l">
                  <a:lnSpc>
                    <a:spcPct val="90000"/>
                  </a:lnSpc>
                  <a:spcBef>
                    <a:spcPts val="665"/>
                  </a:spcBef>
                  <a:spcAft>
                    <a:spcPts val="0"/>
                  </a:spcAft>
                  <a:buClr>
                    <a:schemeClr val="dk1"/>
                  </a:buClr>
                  <a:buSzPts val="1900"/>
                  <a:buFont typeface="Libre Franklin Medium"/>
                  <a:buNone/>
                </a:pPr>
                <a:r>
                  <a:rPr lang="en-US" sz="1900">
                    <a:solidFill>
                      <a:schemeClr val="dk1"/>
                    </a:solidFill>
                    <a:latin typeface="Libre Franklin Medium"/>
                    <a:ea typeface="Libre Franklin Medium"/>
                    <a:cs typeface="Libre Franklin Medium"/>
                    <a:sym typeface="Libre Franklin Medium"/>
                  </a:rPr>
                  <a:t>Assembly</a:t>
                </a:r>
                <a:endParaRPr sz="19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</p:grpSp>
        <p:pic>
          <p:nvPicPr>
            <p:cNvPr id="392" name="Google Shape;392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057400" y="955976"/>
              <a:ext cx="3342640" cy="2129155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  <a:effectLst>
              <a:outerShdw blurRad="152400" kx="110000" rotWithShape="0" algn="tl" dir="900000" dist="12000" sy="98000" ky="200000">
                <a:srgbClr val="000000">
                  <a:alpha val="30196"/>
                </a:srgbClr>
              </a:outerShdw>
            </a:effectLst>
          </p:spPr>
        </p:pic>
      </p:grpSp>
      <p:pic>
        <p:nvPicPr>
          <p:cNvPr id="393" name="Google Shape;393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16280" y="3466671"/>
            <a:ext cx="3106396" cy="2454142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0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1"/>
          <p:cNvSpPr txBox="1"/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Medium"/>
              <a:buNone/>
            </a:pPr>
            <a:r>
              <a:rPr b="1" lang="en-US">
                <a:latin typeface="Libre Franklin Medium"/>
                <a:ea typeface="Libre Franklin Medium"/>
                <a:cs typeface="Libre Franklin Medium"/>
                <a:sym typeface="Libre Franklin Medium"/>
              </a:rPr>
              <a:t>Value Engineering Service</a:t>
            </a:r>
            <a:endParaRPr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00" name="Google Shape;400;p11"/>
          <p:cNvSpPr txBox="1"/>
          <p:nvPr/>
        </p:nvSpPr>
        <p:spPr>
          <a:xfrm>
            <a:off x="699244" y="1663857"/>
            <a:ext cx="2016125" cy="369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53356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2D AUTOCAD</a:t>
            </a:r>
            <a:endParaRPr sz="1800">
              <a:solidFill>
                <a:srgbClr val="253356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401" name="Google Shape;40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272" y="4622081"/>
            <a:ext cx="2736304" cy="1890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1"/>
          <p:cNvPicPr preferRelativeResize="0"/>
          <p:nvPr/>
        </p:nvPicPr>
        <p:blipFill rotWithShape="1">
          <a:blip r:embed="rId4">
            <a:alphaModFix/>
          </a:blip>
          <a:srcRect b="18750" l="12500" r="12500" t="20313"/>
          <a:stretch/>
        </p:blipFill>
        <p:spPr>
          <a:xfrm>
            <a:off x="4452664" y="4603791"/>
            <a:ext cx="2819359" cy="1937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11"/>
          <p:cNvPicPr preferRelativeResize="0"/>
          <p:nvPr/>
        </p:nvPicPr>
        <p:blipFill rotWithShape="1">
          <a:blip r:embed="rId5">
            <a:alphaModFix/>
          </a:blip>
          <a:srcRect b="9375" l="24374" r="23125" t="6250"/>
          <a:stretch/>
        </p:blipFill>
        <p:spPr>
          <a:xfrm>
            <a:off x="8652847" y="4653878"/>
            <a:ext cx="1415490" cy="1887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1"/>
          <p:cNvPicPr preferRelativeResize="0"/>
          <p:nvPr/>
        </p:nvPicPr>
        <p:blipFill rotWithShape="1">
          <a:blip r:embed="rId6">
            <a:alphaModFix/>
          </a:blip>
          <a:srcRect b="7813" l="24374" r="30624" t="8594"/>
          <a:stretch/>
        </p:blipFill>
        <p:spPr>
          <a:xfrm>
            <a:off x="10224352" y="4653878"/>
            <a:ext cx="1269983" cy="188732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11"/>
          <p:cNvSpPr/>
          <p:nvPr/>
        </p:nvSpPr>
        <p:spPr>
          <a:xfrm>
            <a:off x="942768" y="4289309"/>
            <a:ext cx="16511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53356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SHEET WORKS</a:t>
            </a:r>
            <a:endParaRPr sz="1800">
              <a:solidFill>
                <a:srgbClr val="253356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06" name="Google Shape;406;p11"/>
          <p:cNvSpPr txBox="1"/>
          <p:nvPr/>
        </p:nvSpPr>
        <p:spPr>
          <a:xfrm>
            <a:off x="4714201" y="1663857"/>
            <a:ext cx="2391094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53356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3D SOLIDWORKS</a:t>
            </a:r>
            <a:endParaRPr sz="1800">
              <a:solidFill>
                <a:srgbClr val="253356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07" name="Google Shape;407;p11"/>
          <p:cNvSpPr txBox="1"/>
          <p:nvPr/>
        </p:nvSpPr>
        <p:spPr>
          <a:xfrm>
            <a:off x="4717691" y="4262290"/>
            <a:ext cx="239109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53356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BENDCAM</a:t>
            </a:r>
            <a:endParaRPr sz="1800">
              <a:solidFill>
                <a:srgbClr val="253356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08" name="Google Shape;408;p11"/>
          <p:cNvSpPr txBox="1"/>
          <p:nvPr/>
        </p:nvSpPr>
        <p:spPr>
          <a:xfrm>
            <a:off x="8899687" y="1664412"/>
            <a:ext cx="239109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53356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3D (SIMULATION)</a:t>
            </a:r>
            <a:endParaRPr sz="1800">
              <a:solidFill>
                <a:srgbClr val="253356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09" name="Google Shape;409;p11"/>
          <p:cNvSpPr txBox="1"/>
          <p:nvPr/>
        </p:nvSpPr>
        <p:spPr>
          <a:xfrm>
            <a:off x="8875388" y="4318894"/>
            <a:ext cx="239109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53356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ACTUAL FITTING</a:t>
            </a:r>
            <a:endParaRPr sz="1800">
              <a:solidFill>
                <a:srgbClr val="253356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410" name="Google Shape;410;p11"/>
          <p:cNvPicPr preferRelativeResize="0"/>
          <p:nvPr/>
        </p:nvPicPr>
        <p:blipFill rotWithShape="1">
          <a:blip r:embed="rId7">
            <a:alphaModFix/>
          </a:blip>
          <a:srcRect b="9081" l="4048" r="0" t="8699"/>
          <a:stretch/>
        </p:blipFill>
        <p:spPr>
          <a:xfrm>
            <a:off x="496131" y="1965623"/>
            <a:ext cx="2736304" cy="2074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456571" y="2000243"/>
            <a:ext cx="2808312" cy="2040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836276" y="2000242"/>
            <a:ext cx="2551426" cy="2078177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11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2"/>
          <p:cNvSpPr txBox="1"/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Medium"/>
              <a:buNone/>
            </a:pPr>
            <a:r>
              <a:rPr b="1" lang="en-US"/>
              <a:t>Soft tooling (NCT) Capability</a:t>
            </a:r>
            <a:endParaRPr b="1"/>
          </a:p>
        </p:txBody>
      </p:sp>
      <p:grpSp>
        <p:nvGrpSpPr>
          <p:cNvPr id="419" name="Google Shape;419;p12"/>
          <p:cNvGrpSpPr/>
          <p:nvPr/>
        </p:nvGrpSpPr>
        <p:grpSpPr>
          <a:xfrm>
            <a:off x="58946" y="5033926"/>
            <a:ext cx="12074107" cy="1246938"/>
            <a:chOff x="59731" y="4704249"/>
            <a:chExt cx="12986999" cy="1219200"/>
          </a:xfrm>
        </p:grpSpPr>
        <p:pic>
          <p:nvPicPr>
            <p:cNvPr id="420" name="Google Shape;420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63877" y="4704249"/>
              <a:ext cx="2172340" cy="12192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421" name="Google Shape;421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731" y="4704249"/>
              <a:ext cx="2172340" cy="12192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422" name="Google Shape;422;p12"/>
            <p:cNvPicPr preferRelativeResize="0"/>
            <p:nvPr/>
          </p:nvPicPr>
          <p:blipFill rotWithShape="1">
            <a:blip r:embed="rId5">
              <a:alphaModFix/>
            </a:blip>
            <a:srcRect b="0" l="1686" r="0" t="0"/>
            <a:stretch/>
          </p:blipFill>
          <p:spPr>
            <a:xfrm>
              <a:off x="4384561" y="4704249"/>
              <a:ext cx="2172340" cy="12192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423" name="Google Shape;423;p1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576750" y="4704249"/>
              <a:ext cx="2172340" cy="12192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424" name="Google Shape;424;p1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232071" y="4704249"/>
              <a:ext cx="2172340" cy="12192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descr="SAM_2052.JPG" id="425" name="Google Shape;425;p12"/>
            <p:cNvPicPr preferRelativeResize="0"/>
            <p:nvPr/>
          </p:nvPicPr>
          <p:blipFill rotWithShape="1">
            <a:blip r:embed="rId8">
              <a:alphaModFix/>
            </a:blip>
            <a:srcRect b="2174" l="1830" r="6708" t="21687"/>
            <a:stretch/>
          </p:blipFill>
          <p:spPr>
            <a:xfrm>
              <a:off x="10951005" y="4704249"/>
              <a:ext cx="2095725" cy="121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6" name="Google Shape;426;p12"/>
          <p:cNvSpPr/>
          <p:nvPr/>
        </p:nvSpPr>
        <p:spPr>
          <a:xfrm>
            <a:off x="3867322" y="2991130"/>
            <a:ext cx="253787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General Tol. DIN ISO 2768-mK </a:t>
            </a:r>
            <a:endParaRPr sz="1400">
              <a:solidFill>
                <a:srgbClr val="00000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graphicFrame>
        <p:nvGraphicFramePr>
          <p:cNvPr id="427" name="Google Shape;427;p12"/>
          <p:cNvGraphicFramePr/>
          <p:nvPr/>
        </p:nvGraphicFramePr>
        <p:xfrm>
          <a:off x="241048" y="1967154"/>
          <a:ext cx="3000000" cy="3000000"/>
        </p:xfrm>
        <a:graphic>
          <a:graphicData uri="http://schemas.openxmlformats.org/drawingml/2006/table">
            <a:tbl>
              <a:tblPr bandRow="1" firstRow="1">
                <a:gradFill>
                  <a:gsLst>
                    <a:gs pos="0">
                      <a:srgbClr val="B2CBE6"/>
                    </a:gs>
                    <a:gs pos="50000">
                      <a:srgbClr val="A4C2E1"/>
                    </a:gs>
                    <a:gs pos="100000">
                      <a:srgbClr val="94BAE0"/>
                    </a:gs>
                  </a:gsLst>
                  <a:lin ang="5400000" scaled="0"/>
                </a:gradFill>
                <a:tableStyleId>{53B45E86-3B51-4CFB-AA1C-0D67A6267D9A}</a:tableStyleId>
              </a:tblPr>
              <a:tblGrid>
                <a:gridCol w="504050"/>
                <a:gridCol w="822525"/>
                <a:gridCol w="663300"/>
                <a:gridCol w="962475"/>
                <a:gridCol w="504050"/>
              </a:tblGrid>
              <a:tr h="4572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Item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Machine</a:t>
                      </a:r>
                      <a:endParaRPr b="1" i="0" sz="900" u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Capacity (Tons)</a:t>
                      </a:r>
                      <a:endParaRPr b="1" i="0" sz="900" u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Model</a:t>
                      </a:r>
                      <a:endParaRPr b="1" i="0" sz="900" u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Qty.</a:t>
                      </a:r>
                      <a:endParaRPr b="1" i="0" sz="900" u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</a:tr>
              <a:tr h="405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Punching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VIPROS-255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05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Punching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AC255NT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05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Punching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EM2510 MII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05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Laser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LC3015 F1 NT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05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Laser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ENSIS 3015 AJ FIBER LASER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05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90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Laser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LC-VALSTER-3015AJ G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90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28" name="Google Shape;428;p12"/>
          <p:cNvGraphicFramePr/>
          <p:nvPr/>
        </p:nvGraphicFramePr>
        <p:xfrm>
          <a:off x="3963725" y="197503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{53B45E86-3B51-4CFB-AA1C-0D67A6267D9A}</a:tableStyleId>
              </a:tblPr>
              <a:tblGrid>
                <a:gridCol w="1106825"/>
                <a:gridCol w="965900"/>
                <a:gridCol w="965900"/>
                <a:gridCol w="965900"/>
              </a:tblGrid>
              <a:tr h="3884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Process Type</a:t>
                      </a:r>
                      <a:endParaRPr b="1" i="0" sz="10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Hole to Edge</a:t>
                      </a:r>
                      <a:endParaRPr b="1" i="0" sz="10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Hole to Hole</a:t>
                      </a:r>
                      <a:endParaRPr b="1" i="0" sz="10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Edge to Edge </a:t>
                      </a:r>
                      <a:endParaRPr b="1" i="0" sz="10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</a:tr>
              <a:tr h="305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 Turret Punch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± 0.1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± 0.1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± 0.1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05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 Laser Cutting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± 0.1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± 0.1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± 0.1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429" name="Google Shape;429;p12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0" name="Google Shape;430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146730" y="2003397"/>
            <a:ext cx="3936535" cy="1956564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12"/>
          <p:cNvSpPr/>
          <p:nvPr/>
        </p:nvSpPr>
        <p:spPr>
          <a:xfrm>
            <a:off x="8136015" y="4447834"/>
            <a:ext cx="280127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Punching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🡺 0.5mm – 3.0mm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Laser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🡺 0.3mm – 9.0mm</a:t>
            </a:r>
            <a:endParaRPr/>
          </a:p>
        </p:txBody>
      </p:sp>
      <p:sp>
        <p:nvSpPr>
          <p:cNvPr id="432" name="Google Shape;432;p12"/>
          <p:cNvSpPr txBox="1"/>
          <p:nvPr/>
        </p:nvSpPr>
        <p:spPr>
          <a:xfrm>
            <a:off x="3780465" y="3766226"/>
            <a:ext cx="4187744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39547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Aluminum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(AL5052-H32, AL6061, AL1100)</a:t>
            </a:r>
            <a:endParaRPr/>
          </a:p>
          <a:p>
            <a:pPr indent="-285750" lvl="0" marL="39547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Carbon Steel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(SPCC, SS400, SPHC)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39547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Galvanized Steel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(SGCC, SECC, SPTE)</a:t>
            </a:r>
            <a:endParaRPr/>
          </a:p>
          <a:p>
            <a:pPr indent="-285750" lvl="0" marL="39547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Stainless Steel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(SUS301,SUS304,SUS430)</a:t>
            </a:r>
            <a:endParaRPr/>
          </a:p>
          <a:p>
            <a:pPr indent="-285750" lvl="0" marL="39547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Copper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(C1100-1/2H) &amp; </a:t>
            </a: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Brass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(C2680) </a:t>
            </a:r>
            <a:endParaRPr/>
          </a:p>
        </p:txBody>
      </p:sp>
      <p:grpSp>
        <p:nvGrpSpPr>
          <p:cNvPr id="433" name="Google Shape;433;p12"/>
          <p:cNvGrpSpPr/>
          <p:nvPr/>
        </p:nvGrpSpPr>
        <p:grpSpPr>
          <a:xfrm>
            <a:off x="241048" y="1562906"/>
            <a:ext cx="2070387" cy="383824"/>
            <a:chOff x="258893" y="1614920"/>
            <a:chExt cx="2070387" cy="383824"/>
          </a:xfrm>
        </p:grpSpPr>
        <p:sp>
          <p:nvSpPr>
            <p:cNvPr id="434" name="Google Shape;434;p12"/>
            <p:cNvSpPr/>
            <p:nvPr/>
          </p:nvSpPr>
          <p:spPr>
            <a:xfrm>
              <a:off x="263352" y="1614920"/>
              <a:ext cx="1944216" cy="353678"/>
            </a:xfrm>
            <a:custGeom>
              <a:rect b="b" l="l" r="r" t="t"/>
              <a:pathLst>
                <a:path extrusionOk="0" h="399288" w="2462784">
                  <a:moveTo>
                    <a:pt x="0" y="0"/>
                  </a:moveTo>
                  <a:lnTo>
                    <a:pt x="0" y="399288"/>
                  </a:lnTo>
                  <a:lnTo>
                    <a:pt x="2263140" y="399288"/>
                  </a:lnTo>
                  <a:lnTo>
                    <a:pt x="2462784" y="199644"/>
                  </a:lnTo>
                  <a:lnTo>
                    <a:pt x="22631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435" name="Google Shape;435;p12"/>
            <p:cNvSpPr txBox="1"/>
            <p:nvPr/>
          </p:nvSpPr>
          <p:spPr>
            <a:xfrm>
              <a:off x="258893" y="1629411"/>
              <a:ext cx="2070387" cy="369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b="1" lang="en-US" sz="16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Machines List</a:t>
              </a:r>
              <a:endParaRPr/>
            </a:p>
          </p:txBody>
        </p:sp>
      </p:grpSp>
      <p:grpSp>
        <p:nvGrpSpPr>
          <p:cNvPr id="436" name="Google Shape;436;p12"/>
          <p:cNvGrpSpPr/>
          <p:nvPr/>
        </p:nvGrpSpPr>
        <p:grpSpPr>
          <a:xfrm>
            <a:off x="3921585" y="1562906"/>
            <a:ext cx="2272044" cy="383824"/>
            <a:chOff x="232033" y="1614920"/>
            <a:chExt cx="2070387" cy="383824"/>
          </a:xfrm>
        </p:grpSpPr>
        <p:sp>
          <p:nvSpPr>
            <p:cNvPr id="437" name="Google Shape;437;p12"/>
            <p:cNvSpPr/>
            <p:nvPr/>
          </p:nvSpPr>
          <p:spPr>
            <a:xfrm>
              <a:off x="263352" y="1614920"/>
              <a:ext cx="1944216" cy="353678"/>
            </a:xfrm>
            <a:custGeom>
              <a:rect b="b" l="l" r="r" t="t"/>
              <a:pathLst>
                <a:path extrusionOk="0" h="399288" w="2462784">
                  <a:moveTo>
                    <a:pt x="0" y="0"/>
                  </a:moveTo>
                  <a:lnTo>
                    <a:pt x="0" y="399288"/>
                  </a:lnTo>
                  <a:lnTo>
                    <a:pt x="2263140" y="399288"/>
                  </a:lnTo>
                  <a:lnTo>
                    <a:pt x="2462784" y="199644"/>
                  </a:lnTo>
                  <a:lnTo>
                    <a:pt x="22631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438" name="Google Shape;438;p12"/>
            <p:cNvSpPr txBox="1"/>
            <p:nvPr/>
          </p:nvSpPr>
          <p:spPr>
            <a:xfrm>
              <a:off x="232033" y="1629411"/>
              <a:ext cx="2070387" cy="369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b="1" lang="en-US" sz="16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Tolerance Capability</a:t>
              </a:r>
              <a:endParaRPr/>
            </a:p>
          </p:txBody>
        </p:sp>
      </p:grpSp>
      <p:grpSp>
        <p:nvGrpSpPr>
          <p:cNvPr id="439" name="Google Shape;439;p12"/>
          <p:cNvGrpSpPr/>
          <p:nvPr/>
        </p:nvGrpSpPr>
        <p:grpSpPr>
          <a:xfrm>
            <a:off x="8129827" y="1577397"/>
            <a:ext cx="2272044" cy="384368"/>
            <a:chOff x="247949" y="1614920"/>
            <a:chExt cx="2070387" cy="384368"/>
          </a:xfrm>
        </p:grpSpPr>
        <p:sp>
          <p:nvSpPr>
            <p:cNvPr id="440" name="Google Shape;440;p12"/>
            <p:cNvSpPr/>
            <p:nvPr/>
          </p:nvSpPr>
          <p:spPr>
            <a:xfrm>
              <a:off x="263352" y="1614920"/>
              <a:ext cx="1944216" cy="353678"/>
            </a:xfrm>
            <a:custGeom>
              <a:rect b="b" l="l" r="r" t="t"/>
              <a:pathLst>
                <a:path extrusionOk="0" h="399288" w="2462784">
                  <a:moveTo>
                    <a:pt x="0" y="0"/>
                  </a:moveTo>
                  <a:lnTo>
                    <a:pt x="0" y="399288"/>
                  </a:lnTo>
                  <a:lnTo>
                    <a:pt x="2263140" y="399288"/>
                  </a:lnTo>
                  <a:lnTo>
                    <a:pt x="2462784" y="199644"/>
                  </a:lnTo>
                  <a:lnTo>
                    <a:pt x="22631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441" name="Google Shape;441;p12"/>
            <p:cNvSpPr txBox="1"/>
            <p:nvPr/>
          </p:nvSpPr>
          <p:spPr>
            <a:xfrm>
              <a:off x="247949" y="1629955"/>
              <a:ext cx="2070387" cy="369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b="1" lang="en-US" sz="16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Process Flow</a:t>
              </a:r>
              <a:endParaRPr/>
            </a:p>
          </p:txBody>
        </p:sp>
      </p:grpSp>
      <p:grpSp>
        <p:nvGrpSpPr>
          <p:cNvPr id="442" name="Google Shape;442;p12"/>
          <p:cNvGrpSpPr/>
          <p:nvPr/>
        </p:nvGrpSpPr>
        <p:grpSpPr>
          <a:xfrm>
            <a:off x="3953570" y="3405525"/>
            <a:ext cx="2272044" cy="408096"/>
            <a:chOff x="231586" y="1614920"/>
            <a:chExt cx="2070387" cy="408096"/>
          </a:xfrm>
        </p:grpSpPr>
        <p:sp>
          <p:nvSpPr>
            <p:cNvPr id="443" name="Google Shape;443;p12"/>
            <p:cNvSpPr/>
            <p:nvPr/>
          </p:nvSpPr>
          <p:spPr>
            <a:xfrm>
              <a:off x="263352" y="1614920"/>
              <a:ext cx="1944216" cy="353678"/>
            </a:xfrm>
            <a:custGeom>
              <a:rect b="b" l="l" r="r" t="t"/>
              <a:pathLst>
                <a:path extrusionOk="0" h="399288" w="2462784">
                  <a:moveTo>
                    <a:pt x="0" y="0"/>
                  </a:moveTo>
                  <a:lnTo>
                    <a:pt x="0" y="399288"/>
                  </a:lnTo>
                  <a:lnTo>
                    <a:pt x="2263140" y="399288"/>
                  </a:lnTo>
                  <a:lnTo>
                    <a:pt x="2462784" y="199644"/>
                  </a:lnTo>
                  <a:lnTo>
                    <a:pt x="22631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444" name="Google Shape;444;p12"/>
            <p:cNvSpPr txBox="1"/>
            <p:nvPr/>
          </p:nvSpPr>
          <p:spPr>
            <a:xfrm>
              <a:off x="231586" y="1653683"/>
              <a:ext cx="2070387" cy="369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b="1" lang="en-US" sz="14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Common Material used</a:t>
              </a:r>
              <a:endParaRPr/>
            </a:p>
          </p:txBody>
        </p:sp>
      </p:grpSp>
      <p:grpSp>
        <p:nvGrpSpPr>
          <p:cNvPr id="445" name="Google Shape;445;p12"/>
          <p:cNvGrpSpPr/>
          <p:nvPr/>
        </p:nvGrpSpPr>
        <p:grpSpPr>
          <a:xfrm>
            <a:off x="8182003" y="4077543"/>
            <a:ext cx="2276260" cy="402203"/>
            <a:chOff x="263352" y="1614920"/>
            <a:chExt cx="2074229" cy="402203"/>
          </a:xfrm>
        </p:grpSpPr>
        <p:sp>
          <p:nvSpPr>
            <p:cNvPr id="446" name="Google Shape;446;p12"/>
            <p:cNvSpPr/>
            <p:nvPr/>
          </p:nvSpPr>
          <p:spPr>
            <a:xfrm>
              <a:off x="263352" y="1614920"/>
              <a:ext cx="1944216" cy="353678"/>
            </a:xfrm>
            <a:custGeom>
              <a:rect b="b" l="l" r="r" t="t"/>
              <a:pathLst>
                <a:path extrusionOk="0" h="399288" w="2462784">
                  <a:moveTo>
                    <a:pt x="0" y="0"/>
                  </a:moveTo>
                  <a:lnTo>
                    <a:pt x="0" y="399288"/>
                  </a:lnTo>
                  <a:lnTo>
                    <a:pt x="2263140" y="399288"/>
                  </a:lnTo>
                  <a:lnTo>
                    <a:pt x="2462784" y="199644"/>
                  </a:lnTo>
                  <a:lnTo>
                    <a:pt x="22631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447" name="Google Shape;447;p12"/>
            <p:cNvSpPr txBox="1"/>
            <p:nvPr/>
          </p:nvSpPr>
          <p:spPr>
            <a:xfrm>
              <a:off x="267194" y="1647790"/>
              <a:ext cx="2070387" cy="369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b="1" lang="en-US" sz="14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Material thickness</a:t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3"/>
          <p:cNvSpPr txBox="1"/>
          <p:nvPr/>
        </p:nvSpPr>
        <p:spPr>
          <a:xfrm>
            <a:off x="1066800" y="99220"/>
            <a:ext cx="588643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Medium"/>
              <a:buNone/>
            </a:pPr>
            <a:r>
              <a:rPr b="1" lang="en-US" sz="36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Press Brake (Bending)</a:t>
            </a:r>
            <a:endParaRPr b="1" sz="36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53" name="Google Shape;453;p13"/>
          <p:cNvSpPr/>
          <p:nvPr/>
        </p:nvSpPr>
        <p:spPr>
          <a:xfrm>
            <a:off x="3891500" y="2667136"/>
            <a:ext cx="219803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General Tol. DIN ISO 2768-mK </a:t>
            </a:r>
            <a:endParaRPr sz="1200">
              <a:solidFill>
                <a:srgbClr val="00000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graphicFrame>
        <p:nvGraphicFramePr>
          <p:cNvPr id="454" name="Google Shape;454;p13"/>
          <p:cNvGraphicFramePr/>
          <p:nvPr/>
        </p:nvGraphicFramePr>
        <p:xfrm>
          <a:off x="232744" y="197829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{53B45E86-3B51-4CFB-AA1C-0D67A6267D9A}</a:tableStyleId>
              </a:tblPr>
              <a:tblGrid>
                <a:gridCol w="446275"/>
                <a:gridCol w="694750"/>
                <a:gridCol w="684625"/>
                <a:gridCol w="1019325"/>
                <a:gridCol w="502050"/>
              </a:tblGrid>
              <a:tr h="3862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Item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Machine</a:t>
                      </a:r>
                      <a:endParaRPr b="1" i="0" sz="900" u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Capacity (Tons)</a:t>
                      </a:r>
                      <a:endParaRPr b="1" i="0" sz="900" u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Model</a:t>
                      </a:r>
                      <a:endParaRPr b="1" i="0" sz="900" u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Qty.</a:t>
                      </a:r>
                      <a:endParaRPr b="1" i="0" sz="900" u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</a:tr>
              <a:tr h="339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Bending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35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RG-35S DC9III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</a:tr>
              <a:tr h="339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Bending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80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FBD8025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</a:tr>
              <a:tr h="339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Bending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80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RG-80 DC9III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</a:tr>
              <a:tr h="339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Bending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80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HDS8025NT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</a:tr>
              <a:tr h="339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Bending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80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HG-8025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</a:tr>
              <a:tr h="339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Bending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100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RG-100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</a:tr>
              <a:tr h="339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Bending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143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HDS1303NT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455" name="Google Shape;455;p13"/>
          <p:cNvSpPr/>
          <p:nvPr/>
        </p:nvSpPr>
        <p:spPr>
          <a:xfrm>
            <a:off x="3719736" y="2944135"/>
            <a:ext cx="537884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** Capable to process up to </a:t>
            </a:r>
            <a:r>
              <a:rPr b="1" lang="en-US"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Maximum Bending Length = 3,000mm</a:t>
            </a:r>
            <a:endParaRPr b="1" sz="140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graphicFrame>
        <p:nvGraphicFramePr>
          <p:cNvPr id="456" name="Google Shape;456;p13"/>
          <p:cNvGraphicFramePr/>
          <p:nvPr/>
        </p:nvGraphicFramePr>
        <p:xfrm>
          <a:off x="3960119" y="200610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{53B45E86-3B51-4CFB-AA1C-0D67A6267D9A}</a:tableStyleId>
              </a:tblPr>
              <a:tblGrid>
                <a:gridCol w="1000975"/>
                <a:gridCol w="1000975"/>
                <a:gridCol w="1000975"/>
                <a:gridCol w="1000975"/>
              </a:tblGrid>
              <a:tr h="3271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Process Type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Internal Radius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Bend Angle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Bend to Edge   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</a:tr>
              <a:tr h="3271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 B</a:t>
                      </a: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ending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+ 0.6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± 1 deg.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± 0.2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457" name="Google Shape;457;p13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58" name="Google Shape;458;p13"/>
          <p:cNvGrpSpPr/>
          <p:nvPr/>
        </p:nvGrpSpPr>
        <p:grpSpPr>
          <a:xfrm>
            <a:off x="241048" y="1562906"/>
            <a:ext cx="2070387" cy="383824"/>
            <a:chOff x="258893" y="1614920"/>
            <a:chExt cx="2070387" cy="383824"/>
          </a:xfrm>
        </p:grpSpPr>
        <p:sp>
          <p:nvSpPr>
            <p:cNvPr id="459" name="Google Shape;459;p13"/>
            <p:cNvSpPr/>
            <p:nvPr/>
          </p:nvSpPr>
          <p:spPr>
            <a:xfrm>
              <a:off x="263352" y="1614920"/>
              <a:ext cx="1944216" cy="353678"/>
            </a:xfrm>
            <a:custGeom>
              <a:rect b="b" l="l" r="r" t="t"/>
              <a:pathLst>
                <a:path extrusionOk="0" h="399288" w="2462784">
                  <a:moveTo>
                    <a:pt x="0" y="0"/>
                  </a:moveTo>
                  <a:lnTo>
                    <a:pt x="0" y="399288"/>
                  </a:lnTo>
                  <a:lnTo>
                    <a:pt x="2263140" y="399288"/>
                  </a:lnTo>
                  <a:lnTo>
                    <a:pt x="2462784" y="199644"/>
                  </a:lnTo>
                  <a:lnTo>
                    <a:pt x="22631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460" name="Google Shape;460;p13"/>
            <p:cNvSpPr txBox="1"/>
            <p:nvPr/>
          </p:nvSpPr>
          <p:spPr>
            <a:xfrm>
              <a:off x="258893" y="1629411"/>
              <a:ext cx="2070387" cy="369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b="1" lang="en-US" sz="16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Machines List</a:t>
              </a:r>
              <a:endParaRPr/>
            </a:p>
          </p:txBody>
        </p:sp>
      </p:grpSp>
      <p:grpSp>
        <p:nvGrpSpPr>
          <p:cNvPr id="461" name="Google Shape;461;p13"/>
          <p:cNvGrpSpPr/>
          <p:nvPr/>
        </p:nvGrpSpPr>
        <p:grpSpPr>
          <a:xfrm>
            <a:off x="3921585" y="1562906"/>
            <a:ext cx="2272044" cy="383824"/>
            <a:chOff x="232033" y="1614920"/>
            <a:chExt cx="2070387" cy="383824"/>
          </a:xfrm>
        </p:grpSpPr>
        <p:sp>
          <p:nvSpPr>
            <p:cNvPr id="462" name="Google Shape;462;p13"/>
            <p:cNvSpPr/>
            <p:nvPr/>
          </p:nvSpPr>
          <p:spPr>
            <a:xfrm>
              <a:off x="263352" y="1614920"/>
              <a:ext cx="1944216" cy="353678"/>
            </a:xfrm>
            <a:custGeom>
              <a:rect b="b" l="l" r="r" t="t"/>
              <a:pathLst>
                <a:path extrusionOk="0" h="399288" w="2462784">
                  <a:moveTo>
                    <a:pt x="0" y="0"/>
                  </a:moveTo>
                  <a:lnTo>
                    <a:pt x="0" y="399288"/>
                  </a:lnTo>
                  <a:lnTo>
                    <a:pt x="2263140" y="399288"/>
                  </a:lnTo>
                  <a:lnTo>
                    <a:pt x="2462784" y="199644"/>
                  </a:lnTo>
                  <a:lnTo>
                    <a:pt x="22631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463" name="Google Shape;463;p13"/>
            <p:cNvSpPr txBox="1"/>
            <p:nvPr/>
          </p:nvSpPr>
          <p:spPr>
            <a:xfrm>
              <a:off x="232033" y="1629411"/>
              <a:ext cx="2070387" cy="369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b="1" lang="en-US" sz="16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Tolerance Capability</a:t>
              </a:r>
              <a:endParaRPr/>
            </a:p>
          </p:txBody>
        </p:sp>
      </p:grpSp>
      <p:grpSp>
        <p:nvGrpSpPr>
          <p:cNvPr id="464" name="Google Shape;464;p13"/>
          <p:cNvGrpSpPr/>
          <p:nvPr/>
        </p:nvGrpSpPr>
        <p:grpSpPr>
          <a:xfrm>
            <a:off x="3853660" y="3289597"/>
            <a:ext cx="8119673" cy="1457654"/>
            <a:chOff x="137683" y="5026612"/>
            <a:chExt cx="8862635" cy="1525605"/>
          </a:xfrm>
        </p:grpSpPr>
        <p:pic>
          <p:nvPicPr>
            <p:cNvPr descr="PC190288.JPG" id="465" name="Google Shape;465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948264" y="5026612"/>
              <a:ext cx="2052054" cy="152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C190281.JPG" id="466" name="Google Shape;466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651553" y="5026612"/>
              <a:ext cx="2112235" cy="15256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C190283.JPG" id="467" name="Google Shape;467;p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847914" y="5026613"/>
              <a:ext cx="2016224" cy="1512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1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37683" y="5026612"/>
              <a:ext cx="2429744" cy="15256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9" name="Google Shape;469;p13"/>
          <p:cNvGrpSpPr/>
          <p:nvPr/>
        </p:nvGrpSpPr>
        <p:grpSpPr>
          <a:xfrm>
            <a:off x="40866" y="4958091"/>
            <a:ext cx="12097344" cy="1351229"/>
            <a:chOff x="106063" y="4966999"/>
            <a:chExt cx="12422764" cy="1287109"/>
          </a:xfrm>
        </p:grpSpPr>
        <p:pic>
          <p:nvPicPr>
            <p:cNvPr id="470" name="Google Shape;470;p1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66849" y="4966999"/>
              <a:ext cx="1667439" cy="12871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1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566425" y="4974506"/>
              <a:ext cx="1687229" cy="1279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1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468050" y="4966999"/>
              <a:ext cx="1641380" cy="1279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1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06063" y="4966999"/>
              <a:ext cx="1720899" cy="12871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1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5297285" y="4966999"/>
              <a:ext cx="2206087" cy="12871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5" name="Google Shape;475;p13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7554535" y="4967000"/>
              <a:ext cx="1862352" cy="12871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6" name="Google Shape;476;p13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1156624" y="4967000"/>
              <a:ext cx="1372203" cy="1279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4"/>
          <p:cNvSpPr txBox="1"/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Medium"/>
              <a:buNone/>
            </a:pPr>
            <a:r>
              <a:rPr b="1" lang="en-US"/>
              <a:t>Hard Tooling (Stamping) Capability</a:t>
            </a:r>
            <a:endParaRPr b="1"/>
          </a:p>
        </p:txBody>
      </p:sp>
      <p:graphicFrame>
        <p:nvGraphicFramePr>
          <p:cNvPr id="482" name="Google Shape;482;p14"/>
          <p:cNvGraphicFramePr/>
          <p:nvPr/>
        </p:nvGraphicFramePr>
        <p:xfrm>
          <a:off x="231485" y="195764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{53B45E86-3B51-4CFB-AA1C-0D67A6267D9A}</a:tableStyleId>
              </a:tblPr>
              <a:tblGrid>
                <a:gridCol w="474850"/>
                <a:gridCol w="637125"/>
                <a:gridCol w="1728200"/>
                <a:gridCol w="504050"/>
              </a:tblGrid>
              <a:tr h="3192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Item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 Capacity (Tons)</a:t>
                      </a:r>
                      <a:endParaRPr b="1" i="0" sz="900" u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Model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Qty.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</a:tr>
              <a:tr h="2369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25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369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35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TAKSIN PRESS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32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369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45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CHIN CHANG / CHIN FONG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369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60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SENSON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369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80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SENSON / TAKSIN PRESS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24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369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110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CHIN CHANG / SENSON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369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160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SENSON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90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369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200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SENSON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90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369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250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SENSON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369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300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SENSON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369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400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SENSON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3" name="Google Shape;483;p14"/>
          <p:cNvGraphicFramePr/>
          <p:nvPr/>
        </p:nvGraphicFramePr>
        <p:xfrm>
          <a:off x="3724018" y="196948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{53B45E86-3B51-4CFB-AA1C-0D67A6267D9A}</a:tableStyleId>
              </a:tblPr>
              <a:tblGrid>
                <a:gridCol w="947975"/>
                <a:gridCol w="608575"/>
                <a:gridCol w="608575"/>
                <a:gridCol w="608575"/>
                <a:gridCol w="608575"/>
                <a:gridCol w="608575"/>
                <a:gridCol w="608575"/>
              </a:tblGrid>
              <a:tr h="369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Process Type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Hole to edge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Hole to Hole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Internal Radius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Bend 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Angle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Bend to Edge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Edge to Edge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</a:tr>
              <a:tr h="310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Stage Hard Tool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± 0.05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± 0.05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± 0.05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± 0.5deg.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± 0.05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± 0.05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10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Progressive Hard Tool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± 0.05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± 0.05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± 0.05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± 0.5deg.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± 0.05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± 0.05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484" name="Google Shape;484;p14"/>
          <p:cNvSpPr/>
          <p:nvPr/>
        </p:nvSpPr>
        <p:spPr>
          <a:xfrm>
            <a:off x="3607434" y="2970586"/>
            <a:ext cx="309828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General Tol. GBT 13914 / DIN ISO 2768-mK </a:t>
            </a:r>
            <a:endParaRPr sz="1200">
              <a:solidFill>
                <a:srgbClr val="00000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485" name="Google Shape;485;p14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86" name="Google Shape;48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05706" y="1865412"/>
            <a:ext cx="3609086" cy="1826224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14"/>
          <p:cNvSpPr txBox="1"/>
          <p:nvPr/>
        </p:nvSpPr>
        <p:spPr>
          <a:xfrm>
            <a:off x="3607434" y="3691636"/>
            <a:ext cx="4187744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39547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Aluminum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(AL5052-H32, AL6061, AL1100)</a:t>
            </a:r>
            <a:endParaRPr/>
          </a:p>
          <a:p>
            <a:pPr indent="-285750" lvl="0" marL="39547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Carbon Steel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(SPCC, SS400, SPHC, SK5)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39547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Galvanized Steel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(SGCC, SECC, SPTE)</a:t>
            </a:r>
            <a:endParaRPr/>
          </a:p>
          <a:p>
            <a:pPr indent="-285750" lvl="0" marL="39547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Stainless Steel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(SUS301,SUS304,SUS430)</a:t>
            </a:r>
            <a:endParaRPr/>
          </a:p>
          <a:p>
            <a:pPr indent="-285750" lvl="0" marL="39547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Copper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(C1100-1/2H) &amp; </a:t>
            </a: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Brass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(C2680) </a:t>
            </a:r>
            <a:endParaRPr/>
          </a:p>
        </p:txBody>
      </p:sp>
      <p:sp>
        <p:nvSpPr>
          <p:cNvPr id="488" name="Google Shape;488;p14"/>
          <p:cNvSpPr/>
          <p:nvPr/>
        </p:nvSpPr>
        <p:spPr>
          <a:xfrm>
            <a:off x="8461927" y="4246133"/>
            <a:ext cx="299275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Stamping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🡺 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0.2mm – 6.0mm</a:t>
            </a:r>
            <a:endParaRPr/>
          </a:p>
        </p:txBody>
      </p:sp>
      <p:grpSp>
        <p:nvGrpSpPr>
          <p:cNvPr id="489" name="Google Shape;489;p14"/>
          <p:cNvGrpSpPr/>
          <p:nvPr/>
        </p:nvGrpSpPr>
        <p:grpSpPr>
          <a:xfrm>
            <a:off x="241048" y="1562906"/>
            <a:ext cx="2070387" cy="383824"/>
            <a:chOff x="258893" y="1614920"/>
            <a:chExt cx="2070387" cy="383824"/>
          </a:xfrm>
        </p:grpSpPr>
        <p:sp>
          <p:nvSpPr>
            <p:cNvPr id="490" name="Google Shape;490;p14"/>
            <p:cNvSpPr/>
            <p:nvPr/>
          </p:nvSpPr>
          <p:spPr>
            <a:xfrm>
              <a:off x="263352" y="1614920"/>
              <a:ext cx="1944216" cy="353678"/>
            </a:xfrm>
            <a:custGeom>
              <a:rect b="b" l="l" r="r" t="t"/>
              <a:pathLst>
                <a:path extrusionOk="0" h="399288" w="2462784">
                  <a:moveTo>
                    <a:pt x="0" y="0"/>
                  </a:moveTo>
                  <a:lnTo>
                    <a:pt x="0" y="399288"/>
                  </a:lnTo>
                  <a:lnTo>
                    <a:pt x="2263140" y="399288"/>
                  </a:lnTo>
                  <a:lnTo>
                    <a:pt x="2462784" y="199644"/>
                  </a:lnTo>
                  <a:lnTo>
                    <a:pt x="22631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491" name="Google Shape;491;p14"/>
            <p:cNvSpPr txBox="1"/>
            <p:nvPr/>
          </p:nvSpPr>
          <p:spPr>
            <a:xfrm>
              <a:off x="258893" y="1629411"/>
              <a:ext cx="2070387" cy="369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b="1" lang="en-US" sz="16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Machines List</a:t>
              </a:r>
              <a:endParaRPr/>
            </a:p>
          </p:txBody>
        </p:sp>
      </p:grpSp>
      <p:grpSp>
        <p:nvGrpSpPr>
          <p:cNvPr id="492" name="Google Shape;492;p14"/>
          <p:cNvGrpSpPr/>
          <p:nvPr/>
        </p:nvGrpSpPr>
        <p:grpSpPr>
          <a:xfrm>
            <a:off x="3668398" y="1552104"/>
            <a:ext cx="2272044" cy="383824"/>
            <a:chOff x="232033" y="1614920"/>
            <a:chExt cx="2070387" cy="383824"/>
          </a:xfrm>
        </p:grpSpPr>
        <p:sp>
          <p:nvSpPr>
            <p:cNvPr id="493" name="Google Shape;493;p14"/>
            <p:cNvSpPr/>
            <p:nvPr/>
          </p:nvSpPr>
          <p:spPr>
            <a:xfrm>
              <a:off x="263352" y="1614920"/>
              <a:ext cx="1944216" cy="353678"/>
            </a:xfrm>
            <a:custGeom>
              <a:rect b="b" l="l" r="r" t="t"/>
              <a:pathLst>
                <a:path extrusionOk="0" h="399288" w="2462784">
                  <a:moveTo>
                    <a:pt x="0" y="0"/>
                  </a:moveTo>
                  <a:lnTo>
                    <a:pt x="0" y="399288"/>
                  </a:lnTo>
                  <a:lnTo>
                    <a:pt x="2263140" y="399288"/>
                  </a:lnTo>
                  <a:lnTo>
                    <a:pt x="2462784" y="199644"/>
                  </a:lnTo>
                  <a:lnTo>
                    <a:pt x="22631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494" name="Google Shape;494;p14"/>
            <p:cNvSpPr txBox="1"/>
            <p:nvPr/>
          </p:nvSpPr>
          <p:spPr>
            <a:xfrm>
              <a:off x="232033" y="1629411"/>
              <a:ext cx="2070387" cy="369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b="1" lang="en-US" sz="16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Tolerance Capability</a:t>
              </a:r>
              <a:endParaRPr/>
            </a:p>
          </p:txBody>
        </p:sp>
      </p:grpSp>
      <p:grpSp>
        <p:nvGrpSpPr>
          <p:cNvPr id="495" name="Google Shape;495;p14"/>
          <p:cNvGrpSpPr/>
          <p:nvPr/>
        </p:nvGrpSpPr>
        <p:grpSpPr>
          <a:xfrm>
            <a:off x="8498384" y="1569879"/>
            <a:ext cx="2272044" cy="384368"/>
            <a:chOff x="247949" y="1614920"/>
            <a:chExt cx="2070387" cy="384368"/>
          </a:xfrm>
        </p:grpSpPr>
        <p:sp>
          <p:nvSpPr>
            <p:cNvPr id="496" name="Google Shape;496;p14"/>
            <p:cNvSpPr/>
            <p:nvPr/>
          </p:nvSpPr>
          <p:spPr>
            <a:xfrm>
              <a:off x="263352" y="1614920"/>
              <a:ext cx="1944216" cy="353678"/>
            </a:xfrm>
            <a:custGeom>
              <a:rect b="b" l="l" r="r" t="t"/>
              <a:pathLst>
                <a:path extrusionOk="0" h="399288" w="2462784">
                  <a:moveTo>
                    <a:pt x="0" y="0"/>
                  </a:moveTo>
                  <a:lnTo>
                    <a:pt x="0" y="399288"/>
                  </a:lnTo>
                  <a:lnTo>
                    <a:pt x="2263140" y="399288"/>
                  </a:lnTo>
                  <a:lnTo>
                    <a:pt x="2462784" y="199644"/>
                  </a:lnTo>
                  <a:lnTo>
                    <a:pt x="22631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497" name="Google Shape;497;p14"/>
            <p:cNvSpPr txBox="1"/>
            <p:nvPr/>
          </p:nvSpPr>
          <p:spPr>
            <a:xfrm>
              <a:off x="247949" y="1629955"/>
              <a:ext cx="2070387" cy="369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b="1" lang="en-US" sz="16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Process Flow</a:t>
              </a:r>
              <a:endParaRPr/>
            </a:p>
          </p:txBody>
        </p:sp>
      </p:grpSp>
      <p:grpSp>
        <p:nvGrpSpPr>
          <p:cNvPr id="498" name="Google Shape;498;p14"/>
          <p:cNvGrpSpPr/>
          <p:nvPr/>
        </p:nvGrpSpPr>
        <p:grpSpPr>
          <a:xfrm>
            <a:off x="3683802" y="3300745"/>
            <a:ext cx="2272044" cy="408096"/>
            <a:chOff x="231586" y="1614920"/>
            <a:chExt cx="2070387" cy="408096"/>
          </a:xfrm>
        </p:grpSpPr>
        <p:sp>
          <p:nvSpPr>
            <p:cNvPr id="499" name="Google Shape;499;p14"/>
            <p:cNvSpPr/>
            <p:nvPr/>
          </p:nvSpPr>
          <p:spPr>
            <a:xfrm>
              <a:off x="263352" y="1614920"/>
              <a:ext cx="1944216" cy="353678"/>
            </a:xfrm>
            <a:custGeom>
              <a:rect b="b" l="l" r="r" t="t"/>
              <a:pathLst>
                <a:path extrusionOk="0" h="399288" w="2462784">
                  <a:moveTo>
                    <a:pt x="0" y="0"/>
                  </a:moveTo>
                  <a:lnTo>
                    <a:pt x="0" y="399288"/>
                  </a:lnTo>
                  <a:lnTo>
                    <a:pt x="2263140" y="399288"/>
                  </a:lnTo>
                  <a:lnTo>
                    <a:pt x="2462784" y="199644"/>
                  </a:lnTo>
                  <a:lnTo>
                    <a:pt x="22631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500" name="Google Shape;500;p14"/>
            <p:cNvSpPr txBox="1"/>
            <p:nvPr/>
          </p:nvSpPr>
          <p:spPr>
            <a:xfrm>
              <a:off x="231586" y="1653683"/>
              <a:ext cx="2070387" cy="369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b="1" lang="en-US" sz="14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Common Material used</a:t>
              </a:r>
              <a:endParaRPr/>
            </a:p>
          </p:txBody>
        </p:sp>
      </p:grpSp>
      <p:grpSp>
        <p:nvGrpSpPr>
          <p:cNvPr id="501" name="Google Shape;501;p14"/>
          <p:cNvGrpSpPr/>
          <p:nvPr/>
        </p:nvGrpSpPr>
        <p:grpSpPr>
          <a:xfrm>
            <a:off x="8515287" y="3842683"/>
            <a:ext cx="2276260" cy="402203"/>
            <a:chOff x="263352" y="1614920"/>
            <a:chExt cx="2074229" cy="402203"/>
          </a:xfrm>
        </p:grpSpPr>
        <p:sp>
          <p:nvSpPr>
            <p:cNvPr id="502" name="Google Shape;502;p14"/>
            <p:cNvSpPr/>
            <p:nvPr/>
          </p:nvSpPr>
          <p:spPr>
            <a:xfrm>
              <a:off x="263352" y="1614920"/>
              <a:ext cx="1944216" cy="353678"/>
            </a:xfrm>
            <a:custGeom>
              <a:rect b="b" l="l" r="r" t="t"/>
              <a:pathLst>
                <a:path extrusionOk="0" h="399288" w="2462784">
                  <a:moveTo>
                    <a:pt x="0" y="0"/>
                  </a:moveTo>
                  <a:lnTo>
                    <a:pt x="0" y="399288"/>
                  </a:lnTo>
                  <a:lnTo>
                    <a:pt x="2263140" y="399288"/>
                  </a:lnTo>
                  <a:lnTo>
                    <a:pt x="2462784" y="199644"/>
                  </a:lnTo>
                  <a:lnTo>
                    <a:pt x="22631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503" name="Google Shape;503;p14"/>
            <p:cNvSpPr txBox="1"/>
            <p:nvPr/>
          </p:nvSpPr>
          <p:spPr>
            <a:xfrm>
              <a:off x="267194" y="1647790"/>
              <a:ext cx="2070387" cy="369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b="1" lang="en-US" sz="14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Material thickness</a:t>
              </a:r>
              <a:endParaRPr/>
            </a:p>
          </p:txBody>
        </p:sp>
      </p:grpSp>
      <p:grpSp>
        <p:nvGrpSpPr>
          <p:cNvPr id="504" name="Google Shape;504;p14"/>
          <p:cNvGrpSpPr/>
          <p:nvPr/>
        </p:nvGrpSpPr>
        <p:grpSpPr>
          <a:xfrm>
            <a:off x="123150" y="4985620"/>
            <a:ext cx="11962800" cy="1330036"/>
            <a:chOff x="123150" y="4985620"/>
            <a:chExt cx="11962800" cy="1330036"/>
          </a:xfrm>
        </p:grpSpPr>
        <p:pic>
          <p:nvPicPr>
            <p:cNvPr id="505" name="Google Shape;505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47870" y="4989546"/>
              <a:ext cx="2010260" cy="1318832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06" name="Google Shape;506;p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74270" y="4989546"/>
              <a:ext cx="2015401" cy="1318832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07" name="Google Shape;507;p1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232553" y="4985620"/>
              <a:ext cx="1128367" cy="1318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001012" y="4992899"/>
              <a:ext cx="1130376" cy="13154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403802" y="4992898"/>
              <a:ext cx="1909220" cy="13075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0348628" y="4985620"/>
              <a:ext cx="1737322" cy="1314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1" name="Google Shape;511;p1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23150" y="4992898"/>
              <a:ext cx="1781837" cy="132275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5"/>
          <p:cNvSpPr txBox="1"/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Medium"/>
              <a:buNone/>
            </a:pPr>
            <a:r>
              <a:rPr b="1" lang="en-US"/>
              <a:t>Soft tooling (NCT) Capability</a:t>
            </a:r>
            <a:endParaRPr b="1"/>
          </a:p>
        </p:txBody>
      </p:sp>
      <p:grpSp>
        <p:nvGrpSpPr>
          <p:cNvPr id="517" name="Google Shape;517;p15"/>
          <p:cNvGrpSpPr/>
          <p:nvPr/>
        </p:nvGrpSpPr>
        <p:grpSpPr>
          <a:xfrm>
            <a:off x="58946" y="5033926"/>
            <a:ext cx="12074107" cy="1246938"/>
            <a:chOff x="59731" y="4704249"/>
            <a:chExt cx="12986999" cy="1219200"/>
          </a:xfrm>
        </p:grpSpPr>
        <p:pic>
          <p:nvPicPr>
            <p:cNvPr id="518" name="Google Shape;518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63877" y="4704249"/>
              <a:ext cx="2172340" cy="12192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19" name="Google Shape;519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731" y="4704249"/>
              <a:ext cx="2172340" cy="12192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20" name="Google Shape;520;p15"/>
            <p:cNvPicPr preferRelativeResize="0"/>
            <p:nvPr/>
          </p:nvPicPr>
          <p:blipFill rotWithShape="1">
            <a:blip r:embed="rId5">
              <a:alphaModFix/>
            </a:blip>
            <a:srcRect b="0" l="1686" r="0" t="0"/>
            <a:stretch/>
          </p:blipFill>
          <p:spPr>
            <a:xfrm>
              <a:off x="4384561" y="4704249"/>
              <a:ext cx="2172340" cy="12192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21" name="Google Shape;521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576750" y="4704249"/>
              <a:ext cx="2172340" cy="12192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22" name="Google Shape;522;p1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232071" y="4704249"/>
              <a:ext cx="2172340" cy="12192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descr="SAM_2052.JPG" id="523" name="Google Shape;523;p15"/>
            <p:cNvPicPr preferRelativeResize="0"/>
            <p:nvPr/>
          </p:nvPicPr>
          <p:blipFill rotWithShape="1">
            <a:blip r:embed="rId8">
              <a:alphaModFix/>
            </a:blip>
            <a:srcRect b="2174" l="1830" r="6708" t="21687"/>
            <a:stretch/>
          </p:blipFill>
          <p:spPr>
            <a:xfrm>
              <a:off x="10951005" y="4704249"/>
              <a:ext cx="2095725" cy="121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4" name="Google Shape;524;p15"/>
          <p:cNvSpPr/>
          <p:nvPr/>
        </p:nvSpPr>
        <p:spPr>
          <a:xfrm>
            <a:off x="3867322" y="2991130"/>
            <a:ext cx="253787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General Tol. DIN ISO 2768-mK </a:t>
            </a:r>
            <a:endParaRPr sz="1400">
              <a:solidFill>
                <a:srgbClr val="00000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graphicFrame>
        <p:nvGraphicFramePr>
          <p:cNvPr id="525" name="Google Shape;525;p15"/>
          <p:cNvGraphicFramePr/>
          <p:nvPr/>
        </p:nvGraphicFramePr>
        <p:xfrm>
          <a:off x="241048" y="196715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{53B45E86-3B51-4CFB-AA1C-0D67A6267D9A}</a:tableStyleId>
              </a:tblPr>
              <a:tblGrid>
                <a:gridCol w="504050"/>
                <a:gridCol w="822525"/>
                <a:gridCol w="663300"/>
                <a:gridCol w="962475"/>
                <a:gridCol w="504050"/>
              </a:tblGrid>
              <a:tr h="4572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Item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Machine</a:t>
                      </a:r>
                      <a:endParaRPr b="1" i="0" sz="900" u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Capacity (Tons)</a:t>
                      </a:r>
                      <a:endParaRPr b="1" i="0" sz="900" u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Model</a:t>
                      </a:r>
                      <a:endParaRPr b="1" i="0" sz="900" u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Qty.</a:t>
                      </a:r>
                      <a:endParaRPr b="1" i="0" sz="900" u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</a:tr>
              <a:tr h="405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Punching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VIPROS-255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05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Punching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AC255NT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05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Punching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EM2510 MII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05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Laser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LC3015 F1 NT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05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Laser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ENSIS 3015 AJ FIBER LASER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05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90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Laser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LC-VALSTER-3015AJ G</a:t>
                      </a:r>
                      <a:endParaRPr b="1" i="0" sz="9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90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T="0" marB="0" marR="0" marL="0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26" name="Google Shape;526;p15"/>
          <p:cNvGraphicFramePr/>
          <p:nvPr/>
        </p:nvGraphicFramePr>
        <p:xfrm>
          <a:off x="3963725" y="197503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{53B45E86-3B51-4CFB-AA1C-0D67A6267D9A}</a:tableStyleId>
              </a:tblPr>
              <a:tblGrid>
                <a:gridCol w="1106825"/>
                <a:gridCol w="965900"/>
                <a:gridCol w="965900"/>
                <a:gridCol w="965900"/>
              </a:tblGrid>
              <a:tr h="3884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Process Type</a:t>
                      </a:r>
                      <a:endParaRPr b="1" i="0" sz="10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Hole to Edge</a:t>
                      </a:r>
                      <a:endParaRPr b="1" i="0" sz="10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Hole to Hole</a:t>
                      </a:r>
                      <a:endParaRPr b="1" i="0" sz="10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Edge to Edge </a:t>
                      </a:r>
                      <a:endParaRPr b="1" i="0" sz="10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04040"/>
                    </a:solidFill>
                  </a:tcPr>
                </a:tc>
              </a:tr>
              <a:tr h="305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 Turret Punch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± 0.1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± 0.1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± 0.1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05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 Laser Cutting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± 0.1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± 0.1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9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± 0.1</a:t>
                      </a:r>
                      <a:endParaRPr b="1" i="0" sz="9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9FC3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527" name="Google Shape;527;p15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28" name="Google Shape;528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146730" y="2003397"/>
            <a:ext cx="3936535" cy="1956564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15"/>
          <p:cNvSpPr/>
          <p:nvPr/>
        </p:nvSpPr>
        <p:spPr>
          <a:xfrm>
            <a:off x="8136015" y="4447834"/>
            <a:ext cx="280127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Punching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🡺 0.5mm – 3.0mm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Laser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🡺 0.3mm – 9.0mm</a:t>
            </a:r>
            <a:endParaRPr/>
          </a:p>
        </p:txBody>
      </p:sp>
      <p:sp>
        <p:nvSpPr>
          <p:cNvPr id="530" name="Google Shape;530;p15"/>
          <p:cNvSpPr txBox="1"/>
          <p:nvPr/>
        </p:nvSpPr>
        <p:spPr>
          <a:xfrm>
            <a:off x="3780465" y="3766226"/>
            <a:ext cx="4187744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39547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Aluminum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(AL5052-H32, AL6061, AL1100)</a:t>
            </a:r>
            <a:endParaRPr/>
          </a:p>
          <a:p>
            <a:pPr indent="-285750" lvl="0" marL="39547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Carbon Steel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(SPCC, SS400, SPHC)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39547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Galvanized Steel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(SGCC, SECC, SPTE)</a:t>
            </a:r>
            <a:endParaRPr/>
          </a:p>
          <a:p>
            <a:pPr indent="-285750" lvl="0" marL="39547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Stainless Steel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(SUS301,SUS304,SUS430)</a:t>
            </a:r>
            <a:endParaRPr/>
          </a:p>
          <a:p>
            <a:pPr indent="-285750" lvl="0" marL="39547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Copper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(C1100-1/2H) &amp; </a:t>
            </a:r>
            <a:r>
              <a:rPr b="1"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Brass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(C2680) </a:t>
            </a:r>
            <a:endParaRPr/>
          </a:p>
        </p:txBody>
      </p:sp>
      <p:grpSp>
        <p:nvGrpSpPr>
          <p:cNvPr id="531" name="Google Shape;531;p15"/>
          <p:cNvGrpSpPr/>
          <p:nvPr/>
        </p:nvGrpSpPr>
        <p:grpSpPr>
          <a:xfrm>
            <a:off x="241048" y="1562906"/>
            <a:ext cx="2070387" cy="383824"/>
            <a:chOff x="258893" y="1614920"/>
            <a:chExt cx="2070387" cy="383824"/>
          </a:xfrm>
        </p:grpSpPr>
        <p:sp>
          <p:nvSpPr>
            <p:cNvPr id="532" name="Google Shape;532;p15"/>
            <p:cNvSpPr/>
            <p:nvPr/>
          </p:nvSpPr>
          <p:spPr>
            <a:xfrm>
              <a:off x="263352" y="1614920"/>
              <a:ext cx="1944216" cy="353678"/>
            </a:xfrm>
            <a:custGeom>
              <a:rect b="b" l="l" r="r" t="t"/>
              <a:pathLst>
                <a:path extrusionOk="0" h="399288" w="2462784">
                  <a:moveTo>
                    <a:pt x="0" y="0"/>
                  </a:moveTo>
                  <a:lnTo>
                    <a:pt x="0" y="399288"/>
                  </a:lnTo>
                  <a:lnTo>
                    <a:pt x="2263140" y="399288"/>
                  </a:lnTo>
                  <a:lnTo>
                    <a:pt x="2462784" y="199644"/>
                  </a:lnTo>
                  <a:lnTo>
                    <a:pt x="22631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533" name="Google Shape;533;p15"/>
            <p:cNvSpPr txBox="1"/>
            <p:nvPr/>
          </p:nvSpPr>
          <p:spPr>
            <a:xfrm>
              <a:off x="258893" y="1629411"/>
              <a:ext cx="2070387" cy="369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b="1" lang="en-US" sz="16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Machines List</a:t>
              </a:r>
              <a:endParaRPr/>
            </a:p>
          </p:txBody>
        </p:sp>
      </p:grpSp>
      <p:grpSp>
        <p:nvGrpSpPr>
          <p:cNvPr id="534" name="Google Shape;534;p15"/>
          <p:cNvGrpSpPr/>
          <p:nvPr/>
        </p:nvGrpSpPr>
        <p:grpSpPr>
          <a:xfrm>
            <a:off x="3921585" y="1562906"/>
            <a:ext cx="2272044" cy="383824"/>
            <a:chOff x="232033" y="1614920"/>
            <a:chExt cx="2070387" cy="383824"/>
          </a:xfrm>
        </p:grpSpPr>
        <p:sp>
          <p:nvSpPr>
            <p:cNvPr id="535" name="Google Shape;535;p15"/>
            <p:cNvSpPr/>
            <p:nvPr/>
          </p:nvSpPr>
          <p:spPr>
            <a:xfrm>
              <a:off x="263352" y="1614920"/>
              <a:ext cx="1944216" cy="353678"/>
            </a:xfrm>
            <a:custGeom>
              <a:rect b="b" l="l" r="r" t="t"/>
              <a:pathLst>
                <a:path extrusionOk="0" h="399288" w="2462784">
                  <a:moveTo>
                    <a:pt x="0" y="0"/>
                  </a:moveTo>
                  <a:lnTo>
                    <a:pt x="0" y="399288"/>
                  </a:lnTo>
                  <a:lnTo>
                    <a:pt x="2263140" y="399288"/>
                  </a:lnTo>
                  <a:lnTo>
                    <a:pt x="2462784" y="199644"/>
                  </a:lnTo>
                  <a:lnTo>
                    <a:pt x="22631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536" name="Google Shape;536;p15"/>
            <p:cNvSpPr txBox="1"/>
            <p:nvPr/>
          </p:nvSpPr>
          <p:spPr>
            <a:xfrm>
              <a:off x="232033" y="1629411"/>
              <a:ext cx="2070387" cy="369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b="1" lang="en-US" sz="16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Tolerance Capability</a:t>
              </a:r>
              <a:endParaRPr/>
            </a:p>
          </p:txBody>
        </p:sp>
      </p:grpSp>
      <p:grpSp>
        <p:nvGrpSpPr>
          <p:cNvPr id="537" name="Google Shape;537;p15"/>
          <p:cNvGrpSpPr/>
          <p:nvPr/>
        </p:nvGrpSpPr>
        <p:grpSpPr>
          <a:xfrm>
            <a:off x="8129827" y="1577397"/>
            <a:ext cx="2272044" cy="384368"/>
            <a:chOff x="247949" y="1614920"/>
            <a:chExt cx="2070387" cy="384368"/>
          </a:xfrm>
        </p:grpSpPr>
        <p:sp>
          <p:nvSpPr>
            <p:cNvPr id="538" name="Google Shape;538;p15"/>
            <p:cNvSpPr/>
            <p:nvPr/>
          </p:nvSpPr>
          <p:spPr>
            <a:xfrm>
              <a:off x="263352" y="1614920"/>
              <a:ext cx="1944216" cy="353678"/>
            </a:xfrm>
            <a:custGeom>
              <a:rect b="b" l="l" r="r" t="t"/>
              <a:pathLst>
                <a:path extrusionOk="0" h="399288" w="2462784">
                  <a:moveTo>
                    <a:pt x="0" y="0"/>
                  </a:moveTo>
                  <a:lnTo>
                    <a:pt x="0" y="399288"/>
                  </a:lnTo>
                  <a:lnTo>
                    <a:pt x="2263140" y="399288"/>
                  </a:lnTo>
                  <a:lnTo>
                    <a:pt x="2462784" y="199644"/>
                  </a:lnTo>
                  <a:lnTo>
                    <a:pt x="22631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539" name="Google Shape;539;p15"/>
            <p:cNvSpPr txBox="1"/>
            <p:nvPr/>
          </p:nvSpPr>
          <p:spPr>
            <a:xfrm>
              <a:off x="247949" y="1629955"/>
              <a:ext cx="2070387" cy="369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b="1" lang="en-US" sz="16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Process Flow</a:t>
              </a:r>
              <a:endParaRPr/>
            </a:p>
          </p:txBody>
        </p:sp>
      </p:grpSp>
      <p:grpSp>
        <p:nvGrpSpPr>
          <p:cNvPr id="540" name="Google Shape;540;p15"/>
          <p:cNvGrpSpPr/>
          <p:nvPr/>
        </p:nvGrpSpPr>
        <p:grpSpPr>
          <a:xfrm>
            <a:off x="3953570" y="3405525"/>
            <a:ext cx="2272044" cy="408096"/>
            <a:chOff x="231586" y="1614920"/>
            <a:chExt cx="2070387" cy="408096"/>
          </a:xfrm>
        </p:grpSpPr>
        <p:sp>
          <p:nvSpPr>
            <p:cNvPr id="541" name="Google Shape;541;p15"/>
            <p:cNvSpPr/>
            <p:nvPr/>
          </p:nvSpPr>
          <p:spPr>
            <a:xfrm>
              <a:off x="263352" y="1614920"/>
              <a:ext cx="1944216" cy="353678"/>
            </a:xfrm>
            <a:custGeom>
              <a:rect b="b" l="l" r="r" t="t"/>
              <a:pathLst>
                <a:path extrusionOk="0" h="399288" w="2462784">
                  <a:moveTo>
                    <a:pt x="0" y="0"/>
                  </a:moveTo>
                  <a:lnTo>
                    <a:pt x="0" y="399288"/>
                  </a:lnTo>
                  <a:lnTo>
                    <a:pt x="2263140" y="399288"/>
                  </a:lnTo>
                  <a:lnTo>
                    <a:pt x="2462784" y="199644"/>
                  </a:lnTo>
                  <a:lnTo>
                    <a:pt x="22631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542" name="Google Shape;542;p15"/>
            <p:cNvSpPr txBox="1"/>
            <p:nvPr/>
          </p:nvSpPr>
          <p:spPr>
            <a:xfrm>
              <a:off x="231586" y="1653683"/>
              <a:ext cx="2070387" cy="369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b="1" lang="en-US" sz="14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Common Material used</a:t>
              </a:r>
              <a:endParaRPr/>
            </a:p>
          </p:txBody>
        </p:sp>
      </p:grpSp>
      <p:grpSp>
        <p:nvGrpSpPr>
          <p:cNvPr id="543" name="Google Shape;543;p15"/>
          <p:cNvGrpSpPr/>
          <p:nvPr/>
        </p:nvGrpSpPr>
        <p:grpSpPr>
          <a:xfrm>
            <a:off x="8182003" y="4077543"/>
            <a:ext cx="2276260" cy="402203"/>
            <a:chOff x="263352" y="1614920"/>
            <a:chExt cx="2074229" cy="402203"/>
          </a:xfrm>
        </p:grpSpPr>
        <p:sp>
          <p:nvSpPr>
            <p:cNvPr id="544" name="Google Shape;544;p15"/>
            <p:cNvSpPr/>
            <p:nvPr/>
          </p:nvSpPr>
          <p:spPr>
            <a:xfrm>
              <a:off x="263352" y="1614920"/>
              <a:ext cx="1944216" cy="353678"/>
            </a:xfrm>
            <a:custGeom>
              <a:rect b="b" l="l" r="r" t="t"/>
              <a:pathLst>
                <a:path extrusionOk="0" h="399288" w="2462784">
                  <a:moveTo>
                    <a:pt x="0" y="0"/>
                  </a:moveTo>
                  <a:lnTo>
                    <a:pt x="0" y="399288"/>
                  </a:lnTo>
                  <a:lnTo>
                    <a:pt x="2263140" y="399288"/>
                  </a:lnTo>
                  <a:lnTo>
                    <a:pt x="2462784" y="199644"/>
                  </a:lnTo>
                  <a:lnTo>
                    <a:pt x="22631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545" name="Google Shape;545;p15"/>
            <p:cNvSpPr txBox="1"/>
            <p:nvPr/>
          </p:nvSpPr>
          <p:spPr>
            <a:xfrm>
              <a:off x="267194" y="1647790"/>
              <a:ext cx="2070387" cy="369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b="1" lang="en-US" sz="14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Material thickness</a:t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6"/>
          <p:cNvSpPr txBox="1"/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Medium"/>
              <a:buNone/>
            </a:pPr>
            <a:r>
              <a:rPr b="1" lang="en-US"/>
              <a:t>Stamping Line</a:t>
            </a:r>
            <a:endParaRPr b="1"/>
          </a:p>
        </p:txBody>
      </p:sp>
      <p:pic>
        <p:nvPicPr>
          <p:cNvPr id="551" name="Google Shape;551;p16"/>
          <p:cNvPicPr preferRelativeResize="0"/>
          <p:nvPr/>
        </p:nvPicPr>
        <p:blipFill rotWithShape="1">
          <a:blip r:embed="rId3">
            <a:alphaModFix/>
          </a:blip>
          <a:srcRect b="9303" l="0" r="0" t="0"/>
          <a:stretch/>
        </p:blipFill>
        <p:spPr>
          <a:xfrm>
            <a:off x="983432" y="1612990"/>
            <a:ext cx="7325335" cy="464282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16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553" name="Google Shape;553;p16"/>
          <p:cNvGraphicFramePr/>
          <p:nvPr/>
        </p:nvGraphicFramePr>
        <p:xfrm>
          <a:off x="8688288" y="164655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{1B049B0E-5713-4E6D-961E-4791244BD77E}</a:tableStyleId>
              </a:tblPr>
              <a:tblGrid>
                <a:gridCol w="592800"/>
                <a:gridCol w="1000350"/>
                <a:gridCol w="1000350"/>
              </a:tblGrid>
              <a:tr h="5929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Item </a:t>
                      </a:r>
                      <a:endParaRPr b="1" i="0" sz="11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Capacity (tons)</a:t>
                      </a:r>
                      <a:endParaRPr b="1" i="0" sz="11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No.</a:t>
                      </a:r>
                      <a:r>
                        <a:rPr lang="en-US" sz="11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 of Machines</a:t>
                      </a:r>
                      <a:endParaRPr b="1" i="0" sz="11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</a:tr>
              <a:tr h="334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25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</a:tr>
              <a:tr h="334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35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32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</a:tr>
              <a:tr h="334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45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</a:tr>
              <a:tr h="334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60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</a:tr>
              <a:tr h="334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80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24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</a:tr>
              <a:tr h="334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110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</a:tr>
              <a:tr h="334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160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</a:tr>
              <a:tr h="334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200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</a:tr>
              <a:tr h="334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250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</a:tr>
              <a:tr h="334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300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</a:tr>
              <a:tr h="334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400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20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</a:tr>
              <a:tr h="334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Total</a:t>
                      </a:r>
                      <a:endParaRPr b="0" i="0" sz="12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 b="0" i="0" sz="1200" u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525" marB="0" marR="9525" marL="9525" anchor="ctr"/>
                </a:tc>
              </a:tr>
            </a:tbl>
          </a:graphicData>
        </a:graphic>
      </p:graphicFrame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7"/>
          <p:cNvSpPr/>
          <p:nvPr/>
        </p:nvSpPr>
        <p:spPr>
          <a:xfrm>
            <a:off x="718560" y="2384701"/>
            <a:ext cx="4387596" cy="454151"/>
          </a:xfrm>
          <a:custGeom>
            <a:rect b="b" l="l" r="r" t="t"/>
            <a:pathLst>
              <a:path extrusionOk="0" h="454151" w="4387596">
                <a:moveTo>
                  <a:pt x="0" y="454151"/>
                </a:moveTo>
                <a:lnTo>
                  <a:pt x="4387596" y="454151"/>
                </a:lnTo>
                <a:lnTo>
                  <a:pt x="4387596" y="0"/>
                </a:lnTo>
                <a:lnTo>
                  <a:pt x="0" y="0"/>
                </a:lnTo>
                <a:lnTo>
                  <a:pt x="0" y="454151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17"/>
          <p:cNvSpPr/>
          <p:nvPr/>
        </p:nvSpPr>
        <p:spPr>
          <a:xfrm>
            <a:off x="718560" y="2953153"/>
            <a:ext cx="4387596" cy="454151"/>
          </a:xfrm>
          <a:custGeom>
            <a:rect b="b" l="l" r="r" t="t"/>
            <a:pathLst>
              <a:path extrusionOk="0" h="454151" w="4387596">
                <a:moveTo>
                  <a:pt x="0" y="454151"/>
                </a:moveTo>
                <a:lnTo>
                  <a:pt x="4387596" y="454151"/>
                </a:lnTo>
                <a:lnTo>
                  <a:pt x="4387596" y="0"/>
                </a:lnTo>
                <a:lnTo>
                  <a:pt x="0" y="0"/>
                </a:lnTo>
                <a:lnTo>
                  <a:pt x="0" y="454151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17"/>
          <p:cNvSpPr/>
          <p:nvPr/>
        </p:nvSpPr>
        <p:spPr>
          <a:xfrm>
            <a:off x="718560" y="3520081"/>
            <a:ext cx="4387596" cy="455675"/>
          </a:xfrm>
          <a:custGeom>
            <a:rect b="b" l="l" r="r" t="t"/>
            <a:pathLst>
              <a:path extrusionOk="0" h="455675" w="4387596">
                <a:moveTo>
                  <a:pt x="0" y="455675"/>
                </a:moveTo>
                <a:lnTo>
                  <a:pt x="4387596" y="455675"/>
                </a:lnTo>
                <a:lnTo>
                  <a:pt x="4387596" y="0"/>
                </a:lnTo>
                <a:lnTo>
                  <a:pt x="0" y="0"/>
                </a:lnTo>
                <a:lnTo>
                  <a:pt x="0" y="455675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17"/>
          <p:cNvSpPr/>
          <p:nvPr/>
        </p:nvSpPr>
        <p:spPr>
          <a:xfrm>
            <a:off x="718560" y="4088532"/>
            <a:ext cx="4387596" cy="455676"/>
          </a:xfrm>
          <a:custGeom>
            <a:rect b="b" l="l" r="r" t="t"/>
            <a:pathLst>
              <a:path extrusionOk="0" h="455675" w="4387596">
                <a:moveTo>
                  <a:pt x="0" y="455676"/>
                </a:moveTo>
                <a:lnTo>
                  <a:pt x="4387596" y="455676"/>
                </a:lnTo>
                <a:lnTo>
                  <a:pt x="4387596" y="0"/>
                </a:lnTo>
                <a:lnTo>
                  <a:pt x="0" y="0"/>
                </a:lnTo>
                <a:lnTo>
                  <a:pt x="0" y="455676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17"/>
          <p:cNvSpPr/>
          <p:nvPr/>
        </p:nvSpPr>
        <p:spPr>
          <a:xfrm>
            <a:off x="5519936" y="2381653"/>
            <a:ext cx="836676" cy="460248"/>
          </a:xfrm>
          <a:custGeom>
            <a:rect b="b" l="l" r="r" t="t"/>
            <a:pathLst>
              <a:path extrusionOk="0" h="460248" w="836676">
                <a:moveTo>
                  <a:pt x="0" y="76707"/>
                </a:moveTo>
                <a:lnTo>
                  <a:pt x="0" y="383539"/>
                </a:lnTo>
                <a:lnTo>
                  <a:pt x="407" y="391507"/>
                </a:lnTo>
                <a:lnTo>
                  <a:pt x="8419" y="418559"/>
                </a:lnTo>
                <a:lnTo>
                  <a:pt x="36156" y="448692"/>
                </a:lnTo>
                <a:lnTo>
                  <a:pt x="62186" y="458880"/>
                </a:lnTo>
                <a:lnTo>
                  <a:pt x="76708" y="460248"/>
                </a:lnTo>
                <a:lnTo>
                  <a:pt x="759968" y="460248"/>
                </a:lnTo>
                <a:lnTo>
                  <a:pt x="794987" y="451828"/>
                </a:lnTo>
                <a:lnTo>
                  <a:pt x="825120" y="424091"/>
                </a:lnTo>
                <a:lnTo>
                  <a:pt x="835308" y="398061"/>
                </a:lnTo>
                <a:lnTo>
                  <a:pt x="836676" y="383539"/>
                </a:lnTo>
                <a:lnTo>
                  <a:pt x="836676" y="76707"/>
                </a:lnTo>
                <a:lnTo>
                  <a:pt x="828256" y="41688"/>
                </a:lnTo>
                <a:lnTo>
                  <a:pt x="800519" y="11555"/>
                </a:lnTo>
                <a:lnTo>
                  <a:pt x="774489" y="1367"/>
                </a:lnTo>
                <a:lnTo>
                  <a:pt x="759968" y="0"/>
                </a:lnTo>
                <a:lnTo>
                  <a:pt x="76708" y="0"/>
                </a:lnTo>
                <a:lnTo>
                  <a:pt x="41688" y="8419"/>
                </a:lnTo>
                <a:lnTo>
                  <a:pt x="11555" y="36156"/>
                </a:lnTo>
                <a:lnTo>
                  <a:pt x="1367" y="62186"/>
                </a:lnTo>
                <a:lnTo>
                  <a:pt x="0" y="76707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17"/>
          <p:cNvSpPr/>
          <p:nvPr/>
        </p:nvSpPr>
        <p:spPr>
          <a:xfrm>
            <a:off x="5519936" y="2950105"/>
            <a:ext cx="836676" cy="460248"/>
          </a:xfrm>
          <a:custGeom>
            <a:rect b="b" l="l" r="r" t="t"/>
            <a:pathLst>
              <a:path extrusionOk="0" h="460248" w="836676">
                <a:moveTo>
                  <a:pt x="0" y="76707"/>
                </a:moveTo>
                <a:lnTo>
                  <a:pt x="0" y="383539"/>
                </a:lnTo>
                <a:lnTo>
                  <a:pt x="407" y="391507"/>
                </a:lnTo>
                <a:lnTo>
                  <a:pt x="8419" y="418559"/>
                </a:lnTo>
                <a:lnTo>
                  <a:pt x="36156" y="448692"/>
                </a:lnTo>
                <a:lnTo>
                  <a:pt x="62186" y="458880"/>
                </a:lnTo>
                <a:lnTo>
                  <a:pt x="76708" y="460248"/>
                </a:lnTo>
                <a:lnTo>
                  <a:pt x="759968" y="460248"/>
                </a:lnTo>
                <a:lnTo>
                  <a:pt x="794987" y="451828"/>
                </a:lnTo>
                <a:lnTo>
                  <a:pt x="825120" y="424091"/>
                </a:lnTo>
                <a:lnTo>
                  <a:pt x="835308" y="398061"/>
                </a:lnTo>
                <a:lnTo>
                  <a:pt x="836676" y="383539"/>
                </a:lnTo>
                <a:lnTo>
                  <a:pt x="836676" y="76707"/>
                </a:lnTo>
                <a:lnTo>
                  <a:pt x="828256" y="41688"/>
                </a:lnTo>
                <a:lnTo>
                  <a:pt x="800519" y="11555"/>
                </a:lnTo>
                <a:lnTo>
                  <a:pt x="774489" y="1367"/>
                </a:lnTo>
                <a:lnTo>
                  <a:pt x="759968" y="0"/>
                </a:lnTo>
                <a:lnTo>
                  <a:pt x="76708" y="0"/>
                </a:lnTo>
                <a:lnTo>
                  <a:pt x="41688" y="8419"/>
                </a:lnTo>
                <a:lnTo>
                  <a:pt x="11555" y="36156"/>
                </a:lnTo>
                <a:lnTo>
                  <a:pt x="1367" y="62186"/>
                </a:lnTo>
                <a:lnTo>
                  <a:pt x="0" y="76707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17"/>
          <p:cNvSpPr/>
          <p:nvPr/>
        </p:nvSpPr>
        <p:spPr>
          <a:xfrm>
            <a:off x="5519936" y="3523129"/>
            <a:ext cx="836676" cy="460248"/>
          </a:xfrm>
          <a:custGeom>
            <a:rect b="b" l="l" r="r" t="t"/>
            <a:pathLst>
              <a:path extrusionOk="0" h="460248" w="836676">
                <a:moveTo>
                  <a:pt x="0" y="76707"/>
                </a:moveTo>
                <a:lnTo>
                  <a:pt x="0" y="383539"/>
                </a:lnTo>
                <a:lnTo>
                  <a:pt x="407" y="391507"/>
                </a:lnTo>
                <a:lnTo>
                  <a:pt x="8419" y="418559"/>
                </a:lnTo>
                <a:lnTo>
                  <a:pt x="36156" y="448692"/>
                </a:lnTo>
                <a:lnTo>
                  <a:pt x="62186" y="458880"/>
                </a:lnTo>
                <a:lnTo>
                  <a:pt x="76708" y="460248"/>
                </a:lnTo>
                <a:lnTo>
                  <a:pt x="759968" y="460248"/>
                </a:lnTo>
                <a:lnTo>
                  <a:pt x="794987" y="451828"/>
                </a:lnTo>
                <a:lnTo>
                  <a:pt x="825120" y="424091"/>
                </a:lnTo>
                <a:lnTo>
                  <a:pt x="835308" y="398061"/>
                </a:lnTo>
                <a:lnTo>
                  <a:pt x="836676" y="383539"/>
                </a:lnTo>
                <a:lnTo>
                  <a:pt x="836676" y="76707"/>
                </a:lnTo>
                <a:lnTo>
                  <a:pt x="828256" y="41688"/>
                </a:lnTo>
                <a:lnTo>
                  <a:pt x="800519" y="11555"/>
                </a:lnTo>
                <a:lnTo>
                  <a:pt x="774489" y="1367"/>
                </a:lnTo>
                <a:lnTo>
                  <a:pt x="759968" y="0"/>
                </a:lnTo>
                <a:lnTo>
                  <a:pt x="76708" y="0"/>
                </a:lnTo>
                <a:lnTo>
                  <a:pt x="41688" y="8419"/>
                </a:lnTo>
                <a:lnTo>
                  <a:pt x="11555" y="36156"/>
                </a:lnTo>
                <a:lnTo>
                  <a:pt x="1367" y="62186"/>
                </a:lnTo>
                <a:lnTo>
                  <a:pt x="0" y="76707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17"/>
          <p:cNvSpPr/>
          <p:nvPr/>
        </p:nvSpPr>
        <p:spPr>
          <a:xfrm>
            <a:off x="5519936" y="4082436"/>
            <a:ext cx="836676" cy="461772"/>
          </a:xfrm>
          <a:custGeom>
            <a:rect b="b" l="l" r="r" t="t"/>
            <a:pathLst>
              <a:path extrusionOk="0" h="461772" w="836676">
                <a:moveTo>
                  <a:pt x="0" y="76962"/>
                </a:moveTo>
                <a:lnTo>
                  <a:pt x="0" y="384810"/>
                </a:lnTo>
                <a:lnTo>
                  <a:pt x="449" y="393185"/>
                </a:lnTo>
                <a:lnTo>
                  <a:pt x="8576" y="420184"/>
                </a:lnTo>
                <a:lnTo>
                  <a:pt x="36398" y="450247"/>
                </a:lnTo>
                <a:lnTo>
                  <a:pt x="62442" y="460407"/>
                </a:lnTo>
                <a:lnTo>
                  <a:pt x="76962" y="461772"/>
                </a:lnTo>
                <a:lnTo>
                  <a:pt x="759713" y="461772"/>
                </a:lnTo>
                <a:lnTo>
                  <a:pt x="795088" y="453195"/>
                </a:lnTo>
                <a:lnTo>
                  <a:pt x="825151" y="425373"/>
                </a:lnTo>
                <a:lnTo>
                  <a:pt x="835311" y="399329"/>
                </a:lnTo>
                <a:lnTo>
                  <a:pt x="836676" y="384810"/>
                </a:lnTo>
                <a:lnTo>
                  <a:pt x="836676" y="76962"/>
                </a:lnTo>
                <a:lnTo>
                  <a:pt x="828099" y="41587"/>
                </a:lnTo>
                <a:lnTo>
                  <a:pt x="800277" y="11524"/>
                </a:lnTo>
                <a:lnTo>
                  <a:pt x="774233" y="1364"/>
                </a:lnTo>
                <a:lnTo>
                  <a:pt x="759713" y="0"/>
                </a:lnTo>
                <a:lnTo>
                  <a:pt x="76962" y="0"/>
                </a:lnTo>
                <a:lnTo>
                  <a:pt x="41587" y="8576"/>
                </a:lnTo>
                <a:lnTo>
                  <a:pt x="11524" y="36398"/>
                </a:lnTo>
                <a:lnTo>
                  <a:pt x="1364" y="62442"/>
                </a:lnTo>
                <a:lnTo>
                  <a:pt x="0" y="76962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17"/>
          <p:cNvSpPr/>
          <p:nvPr/>
        </p:nvSpPr>
        <p:spPr>
          <a:xfrm>
            <a:off x="718560" y="4656984"/>
            <a:ext cx="4387596" cy="454151"/>
          </a:xfrm>
          <a:custGeom>
            <a:rect b="b" l="l" r="r" t="t"/>
            <a:pathLst>
              <a:path extrusionOk="0" h="454151" w="4387596">
                <a:moveTo>
                  <a:pt x="0" y="454152"/>
                </a:moveTo>
                <a:lnTo>
                  <a:pt x="4387596" y="454152"/>
                </a:lnTo>
                <a:lnTo>
                  <a:pt x="4387596" y="0"/>
                </a:lnTo>
                <a:lnTo>
                  <a:pt x="0" y="0"/>
                </a:lnTo>
                <a:lnTo>
                  <a:pt x="0" y="454152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17"/>
          <p:cNvSpPr/>
          <p:nvPr/>
        </p:nvSpPr>
        <p:spPr>
          <a:xfrm>
            <a:off x="718560" y="5222389"/>
            <a:ext cx="4387596" cy="454151"/>
          </a:xfrm>
          <a:custGeom>
            <a:rect b="b" l="l" r="r" t="t"/>
            <a:pathLst>
              <a:path extrusionOk="0" h="454151" w="4387596">
                <a:moveTo>
                  <a:pt x="0" y="454151"/>
                </a:moveTo>
                <a:lnTo>
                  <a:pt x="4387596" y="454151"/>
                </a:lnTo>
                <a:lnTo>
                  <a:pt x="4387596" y="0"/>
                </a:lnTo>
                <a:lnTo>
                  <a:pt x="0" y="0"/>
                </a:lnTo>
                <a:lnTo>
                  <a:pt x="0" y="454151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17"/>
          <p:cNvSpPr/>
          <p:nvPr/>
        </p:nvSpPr>
        <p:spPr>
          <a:xfrm>
            <a:off x="718560" y="5787793"/>
            <a:ext cx="4387596" cy="454152"/>
          </a:xfrm>
          <a:custGeom>
            <a:rect b="b" l="l" r="r" t="t"/>
            <a:pathLst>
              <a:path extrusionOk="0" h="454151" w="4387596">
                <a:moveTo>
                  <a:pt x="0" y="454152"/>
                </a:moveTo>
                <a:lnTo>
                  <a:pt x="4387596" y="454152"/>
                </a:lnTo>
                <a:lnTo>
                  <a:pt x="4387596" y="0"/>
                </a:lnTo>
                <a:lnTo>
                  <a:pt x="0" y="0"/>
                </a:lnTo>
                <a:lnTo>
                  <a:pt x="0" y="454152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17"/>
          <p:cNvSpPr/>
          <p:nvPr/>
        </p:nvSpPr>
        <p:spPr>
          <a:xfrm>
            <a:off x="5519936" y="4650888"/>
            <a:ext cx="836676" cy="461772"/>
          </a:xfrm>
          <a:custGeom>
            <a:rect b="b" l="l" r="r" t="t"/>
            <a:pathLst>
              <a:path extrusionOk="0" h="461772" w="836676">
                <a:moveTo>
                  <a:pt x="0" y="76962"/>
                </a:moveTo>
                <a:lnTo>
                  <a:pt x="0" y="384810"/>
                </a:lnTo>
                <a:lnTo>
                  <a:pt x="449" y="393185"/>
                </a:lnTo>
                <a:lnTo>
                  <a:pt x="8576" y="420184"/>
                </a:lnTo>
                <a:lnTo>
                  <a:pt x="36398" y="450247"/>
                </a:lnTo>
                <a:lnTo>
                  <a:pt x="62442" y="460407"/>
                </a:lnTo>
                <a:lnTo>
                  <a:pt x="76962" y="461772"/>
                </a:lnTo>
                <a:lnTo>
                  <a:pt x="759713" y="461772"/>
                </a:lnTo>
                <a:lnTo>
                  <a:pt x="795088" y="453195"/>
                </a:lnTo>
                <a:lnTo>
                  <a:pt x="825151" y="425373"/>
                </a:lnTo>
                <a:lnTo>
                  <a:pt x="835311" y="399329"/>
                </a:lnTo>
                <a:lnTo>
                  <a:pt x="836676" y="384810"/>
                </a:lnTo>
                <a:lnTo>
                  <a:pt x="836676" y="76962"/>
                </a:lnTo>
                <a:lnTo>
                  <a:pt x="828099" y="41587"/>
                </a:lnTo>
                <a:lnTo>
                  <a:pt x="800277" y="11524"/>
                </a:lnTo>
                <a:lnTo>
                  <a:pt x="774233" y="1364"/>
                </a:lnTo>
                <a:lnTo>
                  <a:pt x="759713" y="0"/>
                </a:lnTo>
                <a:lnTo>
                  <a:pt x="76962" y="0"/>
                </a:lnTo>
                <a:lnTo>
                  <a:pt x="41587" y="8576"/>
                </a:lnTo>
                <a:lnTo>
                  <a:pt x="11524" y="36398"/>
                </a:lnTo>
                <a:lnTo>
                  <a:pt x="1364" y="62442"/>
                </a:lnTo>
                <a:lnTo>
                  <a:pt x="0" y="76962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17"/>
          <p:cNvSpPr/>
          <p:nvPr/>
        </p:nvSpPr>
        <p:spPr>
          <a:xfrm>
            <a:off x="5519936" y="5219340"/>
            <a:ext cx="836676" cy="461772"/>
          </a:xfrm>
          <a:custGeom>
            <a:rect b="b" l="l" r="r" t="t"/>
            <a:pathLst>
              <a:path extrusionOk="0" h="461772" w="836676">
                <a:moveTo>
                  <a:pt x="0" y="76962"/>
                </a:moveTo>
                <a:lnTo>
                  <a:pt x="0" y="384810"/>
                </a:lnTo>
                <a:lnTo>
                  <a:pt x="449" y="393185"/>
                </a:lnTo>
                <a:lnTo>
                  <a:pt x="8576" y="420184"/>
                </a:lnTo>
                <a:lnTo>
                  <a:pt x="36398" y="450247"/>
                </a:lnTo>
                <a:lnTo>
                  <a:pt x="62442" y="460407"/>
                </a:lnTo>
                <a:lnTo>
                  <a:pt x="76962" y="461772"/>
                </a:lnTo>
                <a:lnTo>
                  <a:pt x="759713" y="461772"/>
                </a:lnTo>
                <a:lnTo>
                  <a:pt x="795088" y="453195"/>
                </a:lnTo>
                <a:lnTo>
                  <a:pt x="825151" y="425373"/>
                </a:lnTo>
                <a:lnTo>
                  <a:pt x="835311" y="399329"/>
                </a:lnTo>
                <a:lnTo>
                  <a:pt x="836676" y="384810"/>
                </a:lnTo>
                <a:lnTo>
                  <a:pt x="836676" y="76962"/>
                </a:lnTo>
                <a:lnTo>
                  <a:pt x="828099" y="41587"/>
                </a:lnTo>
                <a:lnTo>
                  <a:pt x="800277" y="11524"/>
                </a:lnTo>
                <a:lnTo>
                  <a:pt x="774233" y="1364"/>
                </a:lnTo>
                <a:lnTo>
                  <a:pt x="759713" y="0"/>
                </a:lnTo>
                <a:lnTo>
                  <a:pt x="76962" y="0"/>
                </a:lnTo>
                <a:lnTo>
                  <a:pt x="41587" y="8576"/>
                </a:lnTo>
                <a:lnTo>
                  <a:pt x="11524" y="36398"/>
                </a:lnTo>
                <a:lnTo>
                  <a:pt x="1364" y="62442"/>
                </a:lnTo>
                <a:lnTo>
                  <a:pt x="0" y="76962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17"/>
          <p:cNvSpPr/>
          <p:nvPr/>
        </p:nvSpPr>
        <p:spPr>
          <a:xfrm>
            <a:off x="5519936" y="5787793"/>
            <a:ext cx="836676" cy="461772"/>
          </a:xfrm>
          <a:custGeom>
            <a:rect b="b" l="l" r="r" t="t"/>
            <a:pathLst>
              <a:path extrusionOk="0" h="461772" w="836676">
                <a:moveTo>
                  <a:pt x="0" y="76962"/>
                </a:moveTo>
                <a:lnTo>
                  <a:pt x="0" y="384809"/>
                </a:lnTo>
                <a:lnTo>
                  <a:pt x="449" y="393185"/>
                </a:lnTo>
                <a:lnTo>
                  <a:pt x="8576" y="420184"/>
                </a:lnTo>
                <a:lnTo>
                  <a:pt x="36398" y="450247"/>
                </a:lnTo>
                <a:lnTo>
                  <a:pt x="62442" y="460407"/>
                </a:lnTo>
                <a:lnTo>
                  <a:pt x="76962" y="461772"/>
                </a:lnTo>
                <a:lnTo>
                  <a:pt x="759713" y="461772"/>
                </a:lnTo>
                <a:lnTo>
                  <a:pt x="795088" y="453195"/>
                </a:lnTo>
                <a:lnTo>
                  <a:pt x="825151" y="425373"/>
                </a:lnTo>
                <a:lnTo>
                  <a:pt x="835311" y="399329"/>
                </a:lnTo>
                <a:lnTo>
                  <a:pt x="836676" y="384809"/>
                </a:lnTo>
                <a:lnTo>
                  <a:pt x="836676" y="76962"/>
                </a:lnTo>
                <a:lnTo>
                  <a:pt x="828099" y="41587"/>
                </a:lnTo>
                <a:lnTo>
                  <a:pt x="800277" y="11524"/>
                </a:lnTo>
                <a:lnTo>
                  <a:pt x="774233" y="1364"/>
                </a:lnTo>
                <a:lnTo>
                  <a:pt x="759713" y="0"/>
                </a:lnTo>
                <a:lnTo>
                  <a:pt x="76962" y="0"/>
                </a:lnTo>
                <a:lnTo>
                  <a:pt x="41587" y="8576"/>
                </a:lnTo>
                <a:lnTo>
                  <a:pt x="11524" y="36398"/>
                </a:lnTo>
                <a:lnTo>
                  <a:pt x="1364" y="62442"/>
                </a:lnTo>
                <a:lnTo>
                  <a:pt x="0" y="76962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17"/>
          <p:cNvSpPr txBox="1"/>
          <p:nvPr/>
        </p:nvSpPr>
        <p:spPr>
          <a:xfrm>
            <a:off x="5876044" y="2517796"/>
            <a:ext cx="158535" cy="2280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750">
            <a:noAutofit/>
          </a:bodyPr>
          <a:lstStyle/>
          <a:p>
            <a:pPr indent="0" lvl="0" marL="12700" marR="0" rtl="0" algn="l">
              <a:lnSpc>
                <a:spcPct val="1059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573" name="Google Shape;573;p17"/>
          <p:cNvSpPr txBox="1"/>
          <p:nvPr/>
        </p:nvSpPr>
        <p:spPr>
          <a:xfrm>
            <a:off x="5876044" y="3086248"/>
            <a:ext cx="158535" cy="2280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750">
            <a:noAutofit/>
          </a:bodyPr>
          <a:lstStyle/>
          <a:p>
            <a:pPr indent="0" lvl="0" marL="12700" marR="0" rtl="0" algn="l">
              <a:lnSpc>
                <a:spcPct val="1059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sp>
        <p:nvSpPr>
          <p:cNvPr id="574" name="Google Shape;574;p17"/>
          <p:cNvSpPr txBox="1"/>
          <p:nvPr/>
        </p:nvSpPr>
        <p:spPr>
          <a:xfrm>
            <a:off x="5876044" y="3657748"/>
            <a:ext cx="158535" cy="2280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750">
            <a:noAutofit/>
          </a:bodyPr>
          <a:lstStyle/>
          <a:p>
            <a:pPr indent="0" lvl="0" marL="12700" marR="0" rtl="0" algn="l">
              <a:lnSpc>
                <a:spcPct val="1059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575" name="Google Shape;575;p17"/>
          <p:cNvSpPr txBox="1"/>
          <p:nvPr/>
        </p:nvSpPr>
        <p:spPr>
          <a:xfrm>
            <a:off x="5876044" y="4218199"/>
            <a:ext cx="158535" cy="2280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750">
            <a:noAutofit/>
          </a:bodyPr>
          <a:lstStyle/>
          <a:p>
            <a:pPr indent="0" lvl="0" marL="12700" marR="0" rtl="0" algn="l">
              <a:lnSpc>
                <a:spcPct val="1059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576" name="Google Shape;576;p17"/>
          <p:cNvSpPr txBox="1"/>
          <p:nvPr/>
        </p:nvSpPr>
        <p:spPr>
          <a:xfrm>
            <a:off x="5876044" y="4788176"/>
            <a:ext cx="158535" cy="2280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750">
            <a:noAutofit/>
          </a:bodyPr>
          <a:lstStyle/>
          <a:p>
            <a:pPr indent="0" lvl="0" marL="12700" marR="0" rtl="0" algn="l">
              <a:lnSpc>
                <a:spcPct val="1059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577" name="Google Shape;577;p17"/>
          <p:cNvSpPr txBox="1"/>
          <p:nvPr/>
        </p:nvSpPr>
        <p:spPr>
          <a:xfrm>
            <a:off x="5876044" y="5355104"/>
            <a:ext cx="158535" cy="2280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750">
            <a:noAutofit/>
          </a:bodyPr>
          <a:lstStyle/>
          <a:p>
            <a:pPr indent="0" lvl="0" marL="12700" marR="0" rtl="0" algn="l">
              <a:lnSpc>
                <a:spcPct val="1059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578" name="Google Shape;578;p17"/>
          <p:cNvSpPr txBox="1"/>
          <p:nvPr/>
        </p:nvSpPr>
        <p:spPr>
          <a:xfrm>
            <a:off x="5876044" y="5925080"/>
            <a:ext cx="158535" cy="2280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750">
            <a:noAutofit/>
          </a:bodyPr>
          <a:lstStyle/>
          <a:p>
            <a:pPr indent="0" lvl="0" marL="12700" marR="0" rtl="0" algn="l">
              <a:lnSpc>
                <a:spcPct val="1059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579" name="Google Shape;579;p17"/>
          <p:cNvSpPr txBox="1"/>
          <p:nvPr/>
        </p:nvSpPr>
        <p:spPr>
          <a:xfrm>
            <a:off x="718965" y="5812049"/>
            <a:ext cx="4387596" cy="4541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39" marR="0" rtl="0" algn="l">
              <a:lnSpc>
                <a:spcPct val="1017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Electrical Discharge Machine (EDM)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7"/>
          <p:cNvSpPr txBox="1"/>
          <p:nvPr/>
        </p:nvSpPr>
        <p:spPr>
          <a:xfrm>
            <a:off x="718560" y="4097711"/>
            <a:ext cx="4387596" cy="455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39" marR="0" rtl="0" algn="l">
              <a:lnSpc>
                <a:spcPct val="1017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Engine Lathe Surface Grinding Machine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17"/>
          <p:cNvSpPr txBox="1"/>
          <p:nvPr/>
        </p:nvSpPr>
        <p:spPr>
          <a:xfrm>
            <a:off x="734165" y="2966315"/>
            <a:ext cx="3343479" cy="4541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39" marR="0" rtl="0" algn="l">
              <a:lnSpc>
                <a:spcPct val="1017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Precision Surface Grinder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17"/>
          <p:cNvSpPr txBox="1"/>
          <p:nvPr/>
        </p:nvSpPr>
        <p:spPr>
          <a:xfrm>
            <a:off x="718560" y="2384701"/>
            <a:ext cx="4387596" cy="4541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150">
            <a:noAutofit/>
          </a:bodyPr>
          <a:lstStyle/>
          <a:p>
            <a:pPr indent="0" lvl="0" marL="0" marR="0" rtl="0" algn="l">
              <a:lnSpc>
                <a:spcPct val="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3" name="Google Shape;583;p17"/>
          <p:cNvGrpSpPr/>
          <p:nvPr/>
        </p:nvGrpSpPr>
        <p:grpSpPr>
          <a:xfrm>
            <a:off x="5457706" y="1910736"/>
            <a:ext cx="898905" cy="332232"/>
            <a:chOff x="5457706" y="1910736"/>
            <a:chExt cx="898905" cy="332232"/>
          </a:xfrm>
        </p:grpSpPr>
        <p:sp>
          <p:nvSpPr>
            <p:cNvPr id="584" name="Google Shape;584;p17"/>
            <p:cNvSpPr/>
            <p:nvPr/>
          </p:nvSpPr>
          <p:spPr>
            <a:xfrm>
              <a:off x="5519936" y="1910736"/>
              <a:ext cx="836675" cy="332232"/>
            </a:xfrm>
            <a:custGeom>
              <a:rect b="b" l="l" r="r" t="t"/>
              <a:pathLst>
                <a:path extrusionOk="0" h="332232" w="836675">
                  <a:moveTo>
                    <a:pt x="0" y="332232"/>
                  </a:moveTo>
                  <a:lnTo>
                    <a:pt x="836675" y="332232"/>
                  </a:lnTo>
                  <a:lnTo>
                    <a:pt x="836675" y="0"/>
                  </a:lnTo>
                  <a:lnTo>
                    <a:pt x="0" y="0"/>
                  </a:lnTo>
                  <a:lnTo>
                    <a:pt x="0" y="332232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17"/>
            <p:cNvSpPr txBox="1"/>
            <p:nvPr/>
          </p:nvSpPr>
          <p:spPr>
            <a:xfrm>
              <a:off x="5457706" y="1910736"/>
              <a:ext cx="836675" cy="3322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37450">
              <a:noAutofit/>
            </a:bodyPr>
            <a:lstStyle/>
            <a:p>
              <a:pPr indent="0" lvl="0" marL="219202" marR="0" rtl="0" algn="l">
                <a:lnSpc>
                  <a:spcPct val="1017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QTY.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6" name="Google Shape;586;p17"/>
          <p:cNvGrpSpPr/>
          <p:nvPr/>
        </p:nvGrpSpPr>
        <p:grpSpPr>
          <a:xfrm>
            <a:off x="718560" y="1916832"/>
            <a:ext cx="1344992" cy="332232"/>
            <a:chOff x="718560" y="1916832"/>
            <a:chExt cx="1344992" cy="332232"/>
          </a:xfrm>
        </p:grpSpPr>
        <p:sp>
          <p:nvSpPr>
            <p:cNvPr id="587" name="Google Shape;587;p17"/>
            <p:cNvSpPr/>
            <p:nvPr/>
          </p:nvSpPr>
          <p:spPr>
            <a:xfrm>
              <a:off x="718560" y="1916832"/>
              <a:ext cx="1344992" cy="332232"/>
            </a:xfrm>
            <a:custGeom>
              <a:rect b="b" l="l" r="r" t="t"/>
              <a:pathLst>
                <a:path extrusionOk="0" h="332232" w="1193292">
                  <a:moveTo>
                    <a:pt x="0" y="332232"/>
                  </a:moveTo>
                  <a:lnTo>
                    <a:pt x="1193292" y="332232"/>
                  </a:lnTo>
                  <a:lnTo>
                    <a:pt x="1193292" y="0"/>
                  </a:lnTo>
                  <a:lnTo>
                    <a:pt x="0" y="0"/>
                  </a:lnTo>
                  <a:lnTo>
                    <a:pt x="0" y="332232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7"/>
            <p:cNvSpPr txBox="1"/>
            <p:nvPr/>
          </p:nvSpPr>
          <p:spPr>
            <a:xfrm>
              <a:off x="718560" y="1916832"/>
              <a:ext cx="1344992" cy="3322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37450">
              <a:noAutofit/>
            </a:bodyPr>
            <a:lstStyle/>
            <a:p>
              <a:pPr indent="0" lvl="0" marL="329793" marR="0" rtl="0" algn="l">
                <a:lnSpc>
                  <a:spcPct val="1017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NAME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17"/>
          <p:cNvSpPr/>
          <p:nvPr/>
        </p:nvSpPr>
        <p:spPr>
          <a:xfrm>
            <a:off x="569652" y="2355541"/>
            <a:ext cx="4536504" cy="4517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39" marR="0" rtl="0" algn="ctr">
              <a:lnSpc>
                <a:spcPct val="1017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Horizontal Vertical Turret Milling Machine</a:t>
            </a:r>
            <a:endParaRPr/>
          </a:p>
        </p:txBody>
      </p:sp>
      <p:sp>
        <p:nvSpPr>
          <p:cNvPr id="590" name="Google Shape;590;p17"/>
          <p:cNvSpPr txBox="1"/>
          <p:nvPr/>
        </p:nvSpPr>
        <p:spPr>
          <a:xfrm>
            <a:off x="741538" y="3524670"/>
            <a:ext cx="4387596" cy="455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39" marR="0" rtl="0" algn="l">
              <a:lnSpc>
                <a:spcPct val="1017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Engine Lathe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17"/>
          <p:cNvSpPr txBox="1"/>
          <p:nvPr/>
        </p:nvSpPr>
        <p:spPr>
          <a:xfrm>
            <a:off x="718560" y="4675146"/>
            <a:ext cx="4387596" cy="4541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39" marR="0" rtl="0" algn="l">
              <a:lnSpc>
                <a:spcPct val="1017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Wire Cut Machine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17"/>
          <p:cNvSpPr txBox="1"/>
          <p:nvPr/>
        </p:nvSpPr>
        <p:spPr>
          <a:xfrm>
            <a:off x="717461" y="5237953"/>
            <a:ext cx="4387596" cy="4541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39" marR="0" rtl="0" algn="l">
              <a:lnSpc>
                <a:spcPct val="1017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 Speed Small Hole Drilling EDM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17"/>
          <p:cNvSpPr txBox="1"/>
          <p:nvPr/>
        </p:nvSpPr>
        <p:spPr>
          <a:xfrm>
            <a:off x="1005379" y="114126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Medium"/>
              <a:buNone/>
            </a:pPr>
            <a:r>
              <a:rPr b="1" lang="en-US" sz="36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Tool Room</a:t>
            </a:r>
            <a:endParaRPr b="1" sz="36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grpSp>
        <p:nvGrpSpPr>
          <p:cNvPr id="594" name="Google Shape;594;p17"/>
          <p:cNvGrpSpPr/>
          <p:nvPr/>
        </p:nvGrpSpPr>
        <p:grpSpPr>
          <a:xfrm>
            <a:off x="6561251" y="2381653"/>
            <a:ext cx="5367397" cy="3761842"/>
            <a:chOff x="6561251" y="2381653"/>
            <a:chExt cx="5367397" cy="3761842"/>
          </a:xfrm>
        </p:grpSpPr>
        <p:sp>
          <p:nvSpPr>
            <p:cNvPr id="595" name="Google Shape;595;p17"/>
            <p:cNvSpPr/>
            <p:nvPr/>
          </p:nvSpPr>
          <p:spPr>
            <a:xfrm>
              <a:off x="6561251" y="2399215"/>
              <a:ext cx="2604714" cy="1836546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pic>
          <p:nvPicPr>
            <p:cNvPr id="596" name="Google Shape;596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265776" y="2381653"/>
              <a:ext cx="2655685" cy="18365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258590" y="4312747"/>
              <a:ext cx="2670058" cy="1813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Google Shape;598;p1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561251" y="4330309"/>
              <a:ext cx="2604714" cy="18131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9" name="Google Shape;599;p17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8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5" name="Google Shape;605;p18"/>
          <p:cNvSpPr txBox="1"/>
          <p:nvPr/>
        </p:nvSpPr>
        <p:spPr>
          <a:xfrm>
            <a:off x="1066800" y="99220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Medium"/>
              <a:buNone/>
            </a:pPr>
            <a:r>
              <a:rPr b="1" lang="en-US" sz="36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Machining</a:t>
            </a:r>
            <a:endParaRPr b="1" sz="3600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grpSp>
        <p:nvGrpSpPr>
          <p:cNvPr id="606" name="Google Shape;606;p18"/>
          <p:cNvGrpSpPr/>
          <p:nvPr/>
        </p:nvGrpSpPr>
        <p:grpSpPr>
          <a:xfrm>
            <a:off x="131826" y="1580511"/>
            <a:ext cx="11928348" cy="4915945"/>
            <a:chOff x="131826" y="1580511"/>
            <a:chExt cx="11928348" cy="4915945"/>
          </a:xfrm>
        </p:grpSpPr>
        <p:sp>
          <p:nvSpPr>
            <p:cNvPr id="607" name="Google Shape;607;p18"/>
            <p:cNvSpPr/>
            <p:nvPr/>
          </p:nvSpPr>
          <p:spPr>
            <a:xfrm>
              <a:off x="6820049" y="4795970"/>
              <a:ext cx="1900891" cy="324133"/>
            </a:xfrm>
            <a:custGeom>
              <a:rect b="b" l="l" r="r" t="t"/>
              <a:pathLst>
                <a:path extrusionOk="0" h="262127" w="838200">
                  <a:moveTo>
                    <a:pt x="0" y="262127"/>
                  </a:moveTo>
                  <a:lnTo>
                    <a:pt x="838200" y="262127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262127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608" name="Google Shape;608;p18"/>
            <p:cNvSpPr/>
            <p:nvPr/>
          </p:nvSpPr>
          <p:spPr>
            <a:xfrm>
              <a:off x="4583832" y="4811390"/>
              <a:ext cx="1158250" cy="324133"/>
            </a:xfrm>
            <a:custGeom>
              <a:rect b="b" l="l" r="r" t="t"/>
              <a:pathLst>
                <a:path extrusionOk="0" h="262127" w="838200">
                  <a:moveTo>
                    <a:pt x="0" y="262127"/>
                  </a:moveTo>
                  <a:lnTo>
                    <a:pt x="838200" y="262127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262127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609" name="Google Shape;609;p18"/>
            <p:cNvSpPr/>
            <p:nvPr/>
          </p:nvSpPr>
          <p:spPr>
            <a:xfrm>
              <a:off x="2039563" y="4795970"/>
              <a:ext cx="1158250" cy="324133"/>
            </a:xfrm>
            <a:custGeom>
              <a:rect b="b" l="l" r="r" t="t"/>
              <a:pathLst>
                <a:path extrusionOk="0" h="262127" w="838200">
                  <a:moveTo>
                    <a:pt x="0" y="262127"/>
                  </a:moveTo>
                  <a:lnTo>
                    <a:pt x="838200" y="262127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262127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610" name="Google Shape;610;p18"/>
            <p:cNvSpPr/>
            <p:nvPr/>
          </p:nvSpPr>
          <p:spPr>
            <a:xfrm>
              <a:off x="2030221" y="1599452"/>
              <a:ext cx="1158250" cy="324133"/>
            </a:xfrm>
            <a:custGeom>
              <a:rect b="b" l="l" r="r" t="t"/>
              <a:pathLst>
                <a:path extrusionOk="0" h="262127" w="838200">
                  <a:moveTo>
                    <a:pt x="0" y="262127"/>
                  </a:moveTo>
                  <a:lnTo>
                    <a:pt x="838200" y="262127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262127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611" name="Google Shape;611;p18"/>
            <p:cNvSpPr/>
            <p:nvPr/>
          </p:nvSpPr>
          <p:spPr>
            <a:xfrm>
              <a:off x="131826" y="5176672"/>
              <a:ext cx="11928348" cy="1319784"/>
            </a:xfrm>
            <a:custGeom>
              <a:rect b="b" l="l" r="r" t="t"/>
              <a:pathLst>
                <a:path extrusionOk="0" h="1319784" w="11928348">
                  <a:moveTo>
                    <a:pt x="0" y="219964"/>
                  </a:moveTo>
                  <a:lnTo>
                    <a:pt x="0" y="1099820"/>
                  </a:lnTo>
                  <a:lnTo>
                    <a:pt x="729" y="1117859"/>
                  </a:lnTo>
                  <a:lnTo>
                    <a:pt x="11213" y="1169342"/>
                  </a:lnTo>
                  <a:lnTo>
                    <a:pt x="32954" y="1215684"/>
                  </a:lnTo>
                  <a:lnTo>
                    <a:pt x="64423" y="1255355"/>
                  </a:lnTo>
                  <a:lnTo>
                    <a:pt x="104093" y="1286826"/>
                  </a:lnTo>
                  <a:lnTo>
                    <a:pt x="150436" y="1308569"/>
                  </a:lnTo>
                  <a:lnTo>
                    <a:pt x="201922" y="1319054"/>
                  </a:lnTo>
                  <a:lnTo>
                    <a:pt x="219964" y="1319784"/>
                  </a:lnTo>
                  <a:lnTo>
                    <a:pt x="11708384" y="1319784"/>
                  </a:lnTo>
                  <a:lnTo>
                    <a:pt x="11761262" y="1313390"/>
                  </a:lnTo>
                  <a:lnTo>
                    <a:pt x="11809494" y="1295230"/>
                  </a:lnTo>
                  <a:lnTo>
                    <a:pt x="11851557" y="1266832"/>
                  </a:lnTo>
                  <a:lnTo>
                    <a:pt x="11885923" y="1229724"/>
                  </a:lnTo>
                  <a:lnTo>
                    <a:pt x="11911070" y="1185436"/>
                  </a:lnTo>
                  <a:lnTo>
                    <a:pt x="11925470" y="1135497"/>
                  </a:lnTo>
                  <a:lnTo>
                    <a:pt x="11928348" y="1099820"/>
                  </a:lnTo>
                  <a:lnTo>
                    <a:pt x="11928348" y="219964"/>
                  </a:lnTo>
                  <a:lnTo>
                    <a:pt x="11921958" y="167085"/>
                  </a:lnTo>
                  <a:lnTo>
                    <a:pt x="11903806" y="118853"/>
                  </a:lnTo>
                  <a:lnTo>
                    <a:pt x="11875417" y="76790"/>
                  </a:lnTo>
                  <a:lnTo>
                    <a:pt x="11838316" y="42424"/>
                  </a:lnTo>
                  <a:lnTo>
                    <a:pt x="11794027" y="17277"/>
                  </a:lnTo>
                  <a:lnTo>
                    <a:pt x="11744076" y="2877"/>
                  </a:lnTo>
                  <a:lnTo>
                    <a:pt x="11708384" y="0"/>
                  </a:lnTo>
                  <a:lnTo>
                    <a:pt x="219964" y="0"/>
                  </a:lnTo>
                  <a:lnTo>
                    <a:pt x="167102" y="6389"/>
                  </a:lnTo>
                  <a:lnTo>
                    <a:pt x="118875" y="24541"/>
                  </a:lnTo>
                  <a:lnTo>
                    <a:pt x="76811" y="52930"/>
                  </a:lnTo>
                  <a:lnTo>
                    <a:pt x="42438" y="90031"/>
                  </a:lnTo>
                  <a:lnTo>
                    <a:pt x="17285" y="134320"/>
                  </a:lnTo>
                  <a:lnTo>
                    <a:pt x="2878" y="184271"/>
                  </a:lnTo>
                  <a:lnTo>
                    <a:pt x="0" y="219964"/>
                  </a:lnTo>
                  <a:close/>
                </a:path>
              </a:pathLst>
            </a:custGeom>
            <a:noFill/>
            <a:ln cap="flat" cmpd="sng" w="9525">
              <a:solidFill>
                <a:srgbClr val="3B538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612" name="Google Shape;612;p18"/>
            <p:cNvSpPr/>
            <p:nvPr/>
          </p:nvSpPr>
          <p:spPr>
            <a:xfrm>
              <a:off x="8907018" y="5303164"/>
              <a:ext cx="1243583" cy="102412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613" name="Google Shape;613;p18"/>
            <p:cNvSpPr/>
            <p:nvPr/>
          </p:nvSpPr>
          <p:spPr>
            <a:xfrm>
              <a:off x="10412730" y="5321452"/>
              <a:ext cx="1385316" cy="96164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131826" y="3742588"/>
              <a:ext cx="11928348" cy="893063"/>
            </a:xfrm>
            <a:custGeom>
              <a:rect b="b" l="l" r="r" t="t"/>
              <a:pathLst>
                <a:path extrusionOk="0" h="893063" w="11928348">
                  <a:moveTo>
                    <a:pt x="0" y="148843"/>
                  </a:moveTo>
                  <a:lnTo>
                    <a:pt x="0" y="744219"/>
                  </a:lnTo>
                  <a:lnTo>
                    <a:pt x="238" y="752707"/>
                  </a:lnTo>
                  <a:lnTo>
                    <a:pt x="8786" y="794707"/>
                  </a:lnTo>
                  <a:lnTo>
                    <a:pt x="28267" y="831493"/>
                  </a:lnTo>
                  <a:lnTo>
                    <a:pt x="56865" y="861241"/>
                  </a:lnTo>
                  <a:lnTo>
                    <a:pt x="92764" y="882133"/>
                  </a:lnTo>
                  <a:lnTo>
                    <a:pt x="134145" y="892347"/>
                  </a:lnTo>
                  <a:lnTo>
                    <a:pt x="148844" y="893063"/>
                  </a:lnTo>
                  <a:lnTo>
                    <a:pt x="11779504" y="893063"/>
                  </a:lnTo>
                  <a:lnTo>
                    <a:pt x="11829991" y="884273"/>
                  </a:lnTo>
                  <a:lnTo>
                    <a:pt x="11866777" y="864785"/>
                  </a:lnTo>
                  <a:lnTo>
                    <a:pt x="11896525" y="836181"/>
                  </a:lnTo>
                  <a:lnTo>
                    <a:pt x="11917417" y="800283"/>
                  </a:lnTo>
                  <a:lnTo>
                    <a:pt x="11927631" y="758912"/>
                  </a:lnTo>
                  <a:lnTo>
                    <a:pt x="11928348" y="744219"/>
                  </a:lnTo>
                  <a:lnTo>
                    <a:pt x="11928348" y="148843"/>
                  </a:lnTo>
                  <a:lnTo>
                    <a:pt x="11919557" y="98356"/>
                  </a:lnTo>
                  <a:lnTo>
                    <a:pt x="11900069" y="61570"/>
                  </a:lnTo>
                  <a:lnTo>
                    <a:pt x="11871465" y="31822"/>
                  </a:lnTo>
                  <a:lnTo>
                    <a:pt x="11835567" y="10930"/>
                  </a:lnTo>
                  <a:lnTo>
                    <a:pt x="11794196" y="716"/>
                  </a:lnTo>
                  <a:lnTo>
                    <a:pt x="11779504" y="0"/>
                  </a:lnTo>
                  <a:lnTo>
                    <a:pt x="148844" y="0"/>
                  </a:lnTo>
                  <a:lnTo>
                    <a:pt x="98340" y="8790"/>
                  </a:lnTo>
                  <a:lnTo>
                    <a:pt x="61554" y="28278"/>
                  </a:lnTo>
                  <a:lnTo>
                    <a:pt x="31810" y="56882"/>
                  </a:lnTo>
                  <a:lnTo>
                    <a:pt x="10925" y="92780"/>
                  </a:lnTo>
                  <a:lnTo>
                    <a:pt x="716" y="134151"/>
                  </a:lnTo>
                  <a:lnTo>
                    <a:pt x="0" y="148843"/>
                  </a:lnTo>
                  <a:close/>
                </a:path>
              </a:pathLst>
            </a:custGeom>
            <a:noFill/>
            <a:ln cap="flat" cmpd="sng" w="9525">
              <a:solidFill>
                <a:srgbClr val="3B538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9025890" y="3795928"/>
              <a:ext cx="504444" cy="722376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9760458" y="3820312"/>
              <a:ext cx="781812" cy="697991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617" name="Google Shape;617;p18"/>
            <p:cNvSpPr/>
            <p:nvPr/>
          </p:nvSpPr>
          <p:spPr>
            <a:xfrm>
              <a:off x="10754106" y="3832504"/>
              <a:ext cx="1013459" cy="67818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618" name="Google Shape;618;p18"/>
            <p:cNvSpPr/>
            <p:nvPr/>
          </p:nvSpPr>
          <p:spPr>
            <a:xfrm>
              <a:off x="131826" y="1974748"/>
              <a:ext cx="11928348" cy="1671827"/>
            </a:xfrm>
            <a:custGeom>
              <a:rect b="b" l="l" r="r" t="t"/>
              <a:pathLst>
                <a:path extrusionOk="0" h="1671827" w="11928348">
                  <a:moveTo>
                    <a:pt x="0" y="278638"/>
                  </a:moveTo>
                  <a:lnTo>
                    <a:pt x="0" y="1393189"/>
                  </a:lnTo>
                  <a:lnTo>
                    <a:pt x="923" y="1416047"/>
                  </a:lnTo>
                  <a:lnTo>
                    <a:pt x="8098" y="1460161"/>
                  </a:lnTo>
                  <a:lnTo>
                    <a:pt x="21896" y="1501663"/>
                  </a:lnTo>
                  <a:lnTo>
                    <a:pt x="41746" y="1539980"/>
                  </a:lnTo>
                  <a:lnTo>
                    <a:pt x="67073" y="1574539"/>
                  </a:lnTo>
                  <a:lnTo>
                    <a:pt x="97304" y="1604767"/>
                  </a:lnTo>
                  <a:lnTo>
                    <a:pt x="131864" y="1630090"/>
                  </a:lnTo>
                  <a:lnTo>
                    <a:pt x="170180" y="1649936"/>
                  </a:lnTo>
                  <a:lnTo>
                    <a:pt x="211678" y="1663732"/>
                  </a:lnTo>
                  <a:lnTo>
                    <a:pt x="255785" y="1670904"/>
                  </a:lnTo>
                  <a:lnTo>
                    <a:pt x="278638" y="1671827"/>
                  </a:lnTo>
                  <a:lnTo>
                    <a:pt x="11649710" y="1671827"/>
                  </a:lnTo>
                  <a:lnTo>
                    <a:pt x="11694915" y="1668182"/>
                  </a:lnTo>
                  <a:lnTo>
                    <a:pt x="11737795" y="1657626"/>
                  </a:lnTo>
                  <a:lnTo>
                    <a:pt x="11777776" y="1640733"/>
                  </a:lnTo>
                  <a:lnTo>
                    <a:pt x="11814285" y="1618077"/>
                  </a:lnTo>
                  <a:lnTo>
                    <a:pt x="11846750" y="1590230"/>
                  </a:lnTo>
                  <a:lnTo>
                    <a:pt x="11874597" y="1557765"/>
                  </a:lnTo>
                  <a:lnTo>
                    <a:pt x="11897253" y="1521256"/>
                  </a:lnTo>
                  <a:lnTo>
                    <a:pt x="11914146" y="1481275"/>
                  </a:lnTo>
                  <a:lnTo>
                    <a:pt x="11924702" y="1438395"/>
                  </a:lnTo>
                  <a:lnTo>
                    <a:pt x="11928348" y="1393189"/>
                  </a:lnTo>
                  <a:lnTo>
                    <a:pt x="11928348" y="278638"/>
                  </a:lnTo>
                  <a:lnTo>
                    <a:pt x="11924702" y="233432"/>
                  </a:lnTo>
                  <a:lnTo>
                    <a:pt x="11914146" y="190552"/>
                  </a:lnTo>
                  <a:lnTo>
                    <a:pt x="11897253" y="150571"/>
                  </a:lnTo>
                  <a:lnTo>
                    <a:pt x="11874597" y="114062"/>
                  </a:lnTo>
                  <a:lnTo>
                    <a:pt x="11846750" y="81597"/>
                  </a:lnTo>
                  <a:lnTo>
                    <a:pt x="11814285" y="53750"/>
                  </a:lnTo>
                  <a:lnTo>
                    <a:pt x="11777776" y="31094"/>
                  </a:lnTo>
                  <a:lnTo>
                    <a:pt x="11737795" y="14201"/>
                  </a:lnTo>
                  <a:lnTo>
                    <a:pt x="11694915" y="3645"/>
                  </a:lnTo>
                  <a:lnTo>
                    <a:pt x="11649710" y="0"/>
                  </a:lnTo>
                  <a:lnTo>
                    <a:pt x="278638" y="0"/>
                  </a:lnTo>
                  <a:lnTo>
                    <a:pt x="233441" y="3645"/>
                  </a:lnTo>
                  <a:lnTo>
                    <a:pt x="190567" y="14201"/>
                  </a:lnTo>
                  <a:lnTo>
                    <a:pt x="150588" y="31094"/>
                  </a:lnTo>
                  <a:lnTo>
                    <a:pt x="114078" y="53750"/>
                  </a:lnTo>
                  <a:lnTo>
                    <a:pt x="81611" y="81597"/>
                  </a:lnTo>
                  <a:lnTo>
                    <a:pt x="53761" y="114062"/>
                  </a:lnTo>
                  <a:lnTo>
                    <a:pt x="31101" y="150571"/>
                  </a:lnTo>
                  <a:lnTo>
                    <a:pt x="14205" y="190552"/>
                  </a:lnTo>
                  <a:lnTo>
                    <a:pt x="3646" y="233432"/>
                  </a:lnTo>
                  <a:lnTo>
                    <a:pt x="0" y="278638"/>
                  </a:lnTo>
                  <a:close/>
                </a:path>
              </a:pathLst>
            </a:custGeom>
            <a:noFill/>
            <a:ln cap="flat" cmpd="sng" w="9525">
              <a:solidFill>
                <a:srgbClr val="3B538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8998458" y="2096667"/>
              <a:ext cx="2171700" cy="752856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620" name="Google Shape;620;p18"/>
            <p:cNvSpPr/>
            <p:nvPr/>
          </p:nvSpPr>
          <p:spPr>
            <a:xfrm>
              <a:off x="10568178" y="2940964"/>
              <a:ext cx="1203959" cy="614172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621" name="Google Shape;621;p18"/>
            <p:cNvSpPr/>
            <p:nvPr/>
          </p:nvSpPr>
          <p:spPr>
            <a:xfrm>
              <a:off x="8998458" y="2931819"/>
              <a:ext cx="1319783" cy="672084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4583832" y="1602299"/>
              <a:ext cx="1158250" cy="324133"/>
            </a:xfrm>
            <a:custGeom>
              <a:rect b="b" l="l" r="r" t="t"/>
              <a:pathLst>
                <a:path extrusionOk="0" h="262127" w="838200">
                  <a:moveTo>
                    <a:pt x="0" y="262127"/>
                  </a:moveTo>
                  <a:lnTo>
                    <a:pt x="838200" y="262127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262127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623" name="Google Shape;623;p18"/>
            <p:cNvSpPr txBox="1"/>
            <p:nvPr/>
          </p:nvSpPr>
          <p:spPr>
            <a:xfrm>
              <a:off x="2030221" y="2080183"/>
              <a:ext cx="2022647" cy="15354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2700" marR="0" rtl="0" algn="l">
                <a:lnSpc>
                  <a:spcPct val="118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Mill Star 	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2700" marR="0" rtl="0" algn="l">
                <a:lnSpc>
                  <a:spcPct val="100000"/>
                </a:lnSpc>
                <a:spcBef>
                  <a:spcPts val="1165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Litz 	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2700" marR="0" rtl="0" algn="l">
                <a:lnSpc>
                  <a:spcPct val="100000"/>
                </a:lnSpc>
                <a:spcBef>
                  <a:spcPts val="1164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Litz 	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2700" marR="0" rtl="0" algn="l">
                <a:lnSpc>
                  <a:spcPct val="100000"/>
                </a:lnSpc>
                <a:spcBef>
                  <a:spcPts val="1165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Litz 	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18"/>
            <p:cNvSpPr txBox="1"/>
            <p:nvPr/>
          </p:nvSpPr>
          <p:spPr>
            <a:xfrm>
              <a:off x="4204970" y="2080183"/>
              <a:ext cx="2432603" cy="15354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4223" marR="0" rtl="0" algn="l">
                <a:lnSpc>
                  <a:spcPct val="118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Max. 10,000 rpm 	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4223" marR="0" rtl="0" algn="l">
                <a:lnSpc>
                  <a:spcPct val="100000"/>
                </a:lnSpc>
                <a:spcBef>
                  <a:spcPts val="1189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Max. 8,000 rpm 	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2700" marR="0" rtl="0" algn="l">
                <a:lnSpc>
                  <a:spcPct val="100000"/>
                </a:lnSpc>
                <a:spcBef>
                  <a:spcPts val="1164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Max. 12,000 rpm 	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2700" marR="0" rtl="0" algn="l">
                <a:lnSpc>
                  <a:spcPct val="100000"/>
                </a:lnSpc>
                <a:spcBef>
                  <a:spcPts val="1141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Max. 8,000 rpm 	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18"/>
            <p:cNvSpPr txBox="1"/>
            <p:nvPr/>
          </p:nvSpPr>
          <p:spPr>
            <a:xfrm>
              <a:off x="6759194" y="2080792"/>
              <a:ext cx="2022602" cy="15350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2700" marR="0" rtl="0" algn="l">
                <a:lnSpc>
                  <a:spcPct val="118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1100 x 600 x 650 	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2700" marR="0" rtl="0" algn="l">
                <a:lnSpc>
                  <a:spcPct val="100000"/>
                </a:lnSpc>
                <a:spcBef>
                  <a:spcPts val="1164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450 x 300 x 300 	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2700" marR="0" rtl="0" algn="l">
                <a:lnSpc>
                  <a:spcPct val="100000"/>
                </a:lnSpc>
                <a:spcBef>
                  <a:spcPts val="1165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550 x 400 x 500 	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2700" marR="0" rtl="0" algn="l">
                <a:lnSpc>
                  <a:spcPct val="100000"/>
                </a:lnSpc>
                <a:spcBef>
                  <a:spcPts val="1164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450 x 300 x 300 	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18"/>
            <p:cNvSpPr txBox="1"/>
            <p:nvPr/>
          </p:nvSpPr>
          <p:spPr>
            <a:xfrm>
              <a:off x="508413" y="2709759"/>
              <a:ext cx="1305146" cy="2795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12050">
              <a:noAutofit/>
            </a:bodyPr>
            <a:lstStyle/>
            <a:p>
              <a:pPr indent="0" lvl="0" marL="12700" marR="0" rtl="0" algn="l">
                <a:lnSpc>
                  <a:spcPct val="10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CNC Milling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18"/>
            <p:cNvSpPr txBox="1"/>
            <p:nvPr/>
          </p:nvSpPr>
          <p:spPr>
            <a:xfrm>
              <a:off x="2030221" y="3854983"/>
              <a:ext cx="2022601" cy="6795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2700" marR="0" rtl="0" algn="l">
                <a:lnSpc>
                  <a:spcPct val="118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Miyano 	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2700" marR="0" rtl="0" algn="l">
                <a:lnSpc>
                  <a:spcPct val="100000"/>
                </a:lnSpc>
                <a:spcBef>
                  <a:spcPts val="1153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Litz 	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18"/>
            <p:cNvSpPr txBox="1"/>
            <p:nvPr/>
          </p:nvSpPr>
          <p:spPr>
            <a:xfrm>
              <a:off x="4204970" y="3854983"/>
              <a:ext cx="2432558" cy="6737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2700" marR="0" rtl="0" algn="l">
                <a:lnSpc>
                  <a:spcPct val="118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Max. 6,000 rpm 	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2700" marR="0" rtl="0" algn="l">
                <a:lnSpc>
                  <a:spcPct val="100000"/>
                </a:lnSpc>
                <a:spcBef>
                  <a:spcPts val="1107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Max. 8,000 rpm 	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18"/>
            <p:cNvSpPr txBox="1"/>
            <p:nvPr/>
          </p:nvSpPr>
          <p:spPr>
            <a:xfrm>
              <a:off x="6759194" y="3854983"/>
              <a:ext cx="2022602" cy="6795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2700" marR="0" rtl="0" algn="l">
                <a:lnSpc>
                  <a:spcPct val="118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Max 60 x 150 	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2700" marR="0" rtl="0" algn="l">
                <a:lnSpc>
                  <a:spcPct val="100000"/>
                </a:lnSpc>
                <a:spcBef>
                  <a:spcPts val="1153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Max 200 x 400 	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8"/>
            <p:cNvSpPr txBox="1"/>
            <p:nvPr/>
          </p:nvSpPr>
          <p:spPr>
            <a:xfrm>
              <a:off x="508413" y="4002590"/>
              <a:ext cx="1474521" cy="3334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12050">
              <a:noAutofit/>
            </a:bodyPr>
            <a:lstStyle/>
            <a:p>
              <a:pPr indent="0" lvl="0" marL="12700" marR="0" rtl="0" algn="l">
                <a:lnSpc>
                  <a:spcPct val="10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CNC Turning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18"/>
            <p:cNvSpPr txBox="1"/>
            <p:nvPr/>
          </p:nvSpPr>
          <p:spPr>
            <a:xfrm>
              <a:off x="2030221" y="5316880"/>
              <a:ext cx="2022647" cy="10815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2700" marR="45" rtl="0" algn="l">
                <a:lnSpc>
                  <a:spcPct val="118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Manual Lathe 	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2700" marR="0" rtl="0" algn="l">
                <a:lnSpc>
                  <a:spcPct val="100000"/>
                </a:lnSpc>
                <a:spcBef>
                  <a:spcPts val="967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Miyano 	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2700" marR="0" rtl="0" algn="l">
                <a:lnSpc>
                  <a:spcPct val="100000"/>
                </a:lnSpc>
                <a:spcBef>
                  <a:spcPts val="1153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Litz 	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18"/>
            <p:cNvSpPr txBox="1"/>
            <p:nvPr/>
          </p:nvSpPr>
          <p:spPr>
            <a:xfrm>
              <a:off x="4204970" y="5319928"/>
              <a:ext cx="2432603" cy="10729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2700" marR="45" rtl="0" algn="l">
                <a:lnSpc>
                  <a:spcPct val="118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     - 	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2700" marR="0" rtl="0" algn="l">
                <a:lnSpc>
                  <a:spcPct val="100000"/>
                </a:lnSpc>
                <a:spcBef>
                  <a:spcPts val="943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5 ~ 15mm 	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2700" marR="45" rtl="0" algn="l">
                <a:lnSpc>
                  <a:spcPct val="100000"/>
                </a:lnSpc>
                <a:spcBef>
                  <a:spcPts val="111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6 ~ 20 mm 	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18"/>
            <p:cNvSpPr txBox="1"/>
            <p:nvPr/>
          </p:nvSpPr>
          <p:spPr>
            <a:xfrm>
              <a:off x="6407404" y="5316880"/>
              <a:ext cx="2022602" cy="10817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2700" marR="0" rtl="0" algn="l">
                <a:lnSpc>
                  <a:spcPct val="118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        4 	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2700" marR="0" rtl="0" algn="l">
                <a:lnSpc>
                  <a:spcPct val="100000"/>
                </a:lnSpc>
                <a:spcBef>
                  <a:spcPts val="97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       10 	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2700" marR="0" rtl="0" algn="l">
                <a:lnSpc>
                  <a:spcPct val="100000"/>
                </a:lnSpc>
                <a:spcBef>
                  <a:spcPts val="1152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           2 	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18"/>
            <p:cNvSpPr txBox="1"/>
            <p:nvPr/>
          </p:nvSpPr>
          <p:spPr>
            <a:xfrm>
              <a:off x="356782" y="5673742"/>
              <a:ext cx="1608408" cy="3653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12050">
              <a:noAutofit/>
            </a:bodyPr>
            <a:lstStyle/>
            <a:p>
              <a:pPr indent="0" lvl="0" marL="12700" marR="0" rtl="0" algn="l">
                <a:lnSpc>
                  <a:spcPct val="10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Lathe Machine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18"/>
            <p:cNvSpPr txBox="1"/>
            <p:nvPr/>
          </p:nvSpPr>
          <p:spPr>
            <a:xfrm>
              <a:off x="6907642" y="4827253"/>
              <a:ext cx="1658112" cy="26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5700">
              <a:noAutofit/>
            </a:bodyPr>
            <a:lstStyle/>
            <a:p>
              <a:pPr indent="0" lvl="0" marL="602916" marR="599796" rtl="0" algn="ctr">
                <a:lnSpc>
                  <a:spcPct val="1017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QTY.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18"/>
            <p:cNvSpPr txBox="1"/>
            <p:nvPr/>
          </p:nvSpPr>
          <p:spPr>
            <a:xfrm>
              <a:off x="4699848" y="4852810"/>
              <a:ext cx="926217" cy="2636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3175">
              <a:noAutofit/>
            </a:bodyPr>
            <a:lstStyle/>
            <a:p>
              <a:pPr indent="0" lvl="0" marL="166115" marR="0" rtl="0" algn="l">
                <a:lnSpc>
                  <a:spcPct val="1017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SPECS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18"/>
            <p:cNvSpPr txBox="1"/>
            <p:nvPr/>
          </p:nvSpPr>
          <p:spPr>
            <a:xfrm>
              <a:off x="2003750" y="4842534"/>
              <a:ext cx="1193292" cy="2621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3175">
              <a:noAutofit/>
            </a:bodyPr>
            <a:lstStyle/>
            <a:p>
              <a:pPr indent="0" lvl="0" marL="284733" marR="0" rtl="0" algn="l">
                <a:lnSpc>
                  <a:spcPct val="1017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MODEL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18"/>
            <p:cNvSpPr txBox="1"/>
            <p:nvPr/>
          </p:nvSpPr>
          <p:spPr>
            <a:xfrm>
              <a:off x="4583832" y="1641504"/>
              <a:ext cx="1026934" cy="2832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2525">
              <a:noAutofit/>
            </a:bodyPr>
            <a:lstStyle/>
            <a:p>
              <a:pPr indent="0" lvl="0" marL="153923" marR="0" rtl="0" algn="ctr">
                <a:lnSpc>
                  <a:spcPct val="1017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SPEED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18"/>
            <p:cNvSpPr txBox="1"/>
            <p:nvPr/>
          </p:nvSpPr>
          <p:spPr>
            <a:xfrm>
              <a:off x="1985699" y="1642517"/>
              <a:ext cx="1193292" cy="2621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2525">
              <a:noAutofit/>
            </a:bodyPr>
            <a:lstStyle/>
            <a:p>
              <a:pPr indent="0" lvl="0" marL="330454" marR="0" rtl="0" algn="l">
                <a:lnSpc>
                  <a:spcPct val="1017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NAME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18"/>
            <p:cNvSpPr/>
            <p:nvPr/>
          </p:nvSpPr>
          <p:spPr>
            <a:xfrm>
              <a:off x="6820049" y="1580511"/>
              <a:ext cx="1900891" cy="324133"/>
            </a:xfrm>
            <a:custGeom>
              <a:rect b="b" l="l" r="r" t="t"/>
              <a:pathLst>
                <a:path extrusionOk="0" h="262127" w="838200">
                  <a:moveTo>
                    <a:pt x="0" y="262127"/>
                  </a:moveTo>
                  <a:lnTo>
                    <a:pt x="838200" y="262127"/>
                  </a:lnTo>
                  <a:lnTo>
                    <a:pt x="838200" y="0"/>
                  </a:lnTo>
                  <a:lnTo>
                    <a:pt x="0" y="0"/>
                  </a:lnTo>
                  <a:lnTo>
                    <a:pt x="0" y="262127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641" name="Google Shape;641;p18"/>
            <p:cNvSpPr txBox="1"/>
            <p:nvPr/>
          </p:nvSpPr>
          <p:spPr>
            <a:xfrm>
              <a:off x="6631024" y="1619873"/>
              <a:ext cx="2211348" cy="2832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2525">
              <a:noAutofit/>
            </a:bodyPr>
            <a:lstStyle/>
            <a:p>
              <a:pPr indent="0" lvl="0" marL="111505" marR="0" rtl="0" algn="ctr">
                <a:lnSpc>
                  <a:spcPct val="1017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TABLE SIZE (MM)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9"/>
          <p:cNvSpPr txBox="1"/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Medium"/>
              <a:buNone/>
            </a:pPr>
            <a:r>
              <a:rPr b="1" lang="en-US"/>
              <a:t>3D Printing Capability</a:t>
            </a:r>
            <a:endParaRPr b="1"/>
          </a:p>
        </p:txBody>
      </p:sp>
      <p:sp>
        <p:nvSpPr>
          <p:cNvPr id="647" name="Google Shape;647;p19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48" name="Google Shape;64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16961" y="1519252"/>
            <a:ext cx="2706396" cy="299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06487" y="1676323"/>
            <a:ext cx="2699367" cy="2688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93163" y="4633137"/>
            <a:ext cx="1440160" cy="1303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810497" y="4628524"/>
            <a:ext cx="2017788" cy="1503751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19"/>
          <p:cNvSpPr txBox="1"/>
          <p:nvPr/>
        </p:nvSpPr>
        <p:spPr>
          <a:xfrm>
            <a:off x="5272801" y="4992575"/>
            <a:ext cx="296721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ABS/PLA/PETG/PET/TPU/PA/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ASA/PC/PLA-CF/PA-CF/PET-CF</a:t>
            </a:r>
            <a:endParaRPr sz="160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grpSp>
        <p:nvGrpSpPr>
          <p:cNvPr id="653" name="Google Shape;653;p19"/>
          <p:cNvGrpSpPr/>
          <p:nvPr/>
        </p:nvGrpSpPr>
        <p:grpSpPr>
          <a:xfrm>
            <a:off x="5299217" y="4624685"/>
            <a:ext cx="2272044" cy="408096"/>
            <a:chOff x="231586" y="1614920"/>
            <a:chExt cx="2070387" cy="408096"/>
          </a:xfrm>
        </p:grpSpPr>
        <p:sp>
          <p:nvSpPr>
            <p:cNvPr id="654" name="Google Shape;654;p19"/>
            <p:cNvSpPr/>
            <p:nvPr/>
          </p:nvSpPr>
          <p:spPr>
            <a:xfrm>
              <a:off x="263352" y="1614920"/>
              <a:ext cx="1944216" cy="353678"/>
            </a:xfrm>
            <a:custGeom>
              <a:rect b="b" l="l" r="r" t="t"/>
              <a:pathLst>
                <a:path extrusionOk="0" h="399288" w="2462784">
                  <a:moveTo>
                    <a:pt x="0" y="0"/>
                  </a:moveTo>
                  <a:lnTo>
                    <a:pt x="0" y="399288"/>
                  </a:lnTo>
                  <a:lnTo>
                    <a:pt x="2263140" y="399288"/>
                  </a:lnTo>
                  <a:lnTo>
                    <a:pt x="2462784" y="199644"/>
                  </a:lnTo>
                  <a:lnTo>
                    <a:pt x="22631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655" name="Google Shape;655;p19"/>
            <p:cNvSpPr txBox="1"/>
            <p:nvPr/>
          </p:nvSpPr>
          <p:spPr>
            <a:xfrm>
              <a:off x="231586" y="1653683"/>
              <a:ext cx="2070387" cy="369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b="1" lang="en-US" sz="14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Compatible Materials</a:t>
              </a:r>
              <a:endParaRPr/>
            </a:p>
          </p:txBody>
        </p:sp>
      </p:grpSp>
      <p:pic>
        <p:nvPicPr>
          <p:cNvPr id="656" name="Google Shape;656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7164" y="1996229"/>
            <a:ext cx="5083789" cy="44295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7" name="Google Shape;657;p19"/>
          <p:cNvGrpSpPr/>
          <p:nvPr/>
        </p:nvGrpSpPr>
        <p:grpSpPr>
          <a:xfrm>
            <a:off x="127164" y="1588133"/>
            <a:ext cx="2272044" cy="408096"/>
            <a:chOff x="231586" y="1614920"/>
            <a:chExt cx="2070387" cy="408096"/>
          </a:xfrm>
        </p:grpSpPr>
        <p:sp>
          <p:nvSpPr>
            <p:cNvPr id="658" name="Google Shape;658;p19"/>
            <p:cNvSpPr/>
            <p:nvPr/>
          </p:nvSpPr>
          <p:spPr>
            <a:xfrm>
              <a:off x="263352" y="1614920"/>
              <a:ext cx="1944216" cy="353678"/>
            </a:xfrm>
            <a:custGeom>
              <a:rect b="b" l="l" r="r" t="t"/>
              <a:pathLst>
                <a:path extrusionOk="0" h="399288" w="2462784">
                  <a:moveTo>
                    <a:pt x="0" y="0"/>
                  </a:moveTo>
                  <a:lnTo>
                    <a:pt x="0" y="399288"/>
                  </a:lnTo>
                  <a:lnTo>
                    <a:pt x="2263140" y="399288"/>
                  </a:lnTo>
                  <a:lnTo>
                    <a:pt x="2462784" y="199644"/>
                  </a:lnTo>
                  <a:lnTo>
                    <a:pt x="22631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659" name="Google Shape;659;p19"/>
            <p:cNvSpPr txBox="1"/>
            <p:nvPr/>
          </p:nvSpPr>
          <p:spPr>
            <a:xfrm>
              <a:off x="231586" y="1653683"/>
              <a:ext cx="2070387" cy="3693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b="1" lang="en-US" sz="14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Printing Parameters</a:t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231749" y="1573228"/>
            <a:ext cx="8528547" cy="4976265"/>
            <a:chOff x="119336" y="683884"/>
            <a:chExt cx="8327135" cy="5743954"/>
          </a:xfrm>
        </p:grpSpPr>
        <p:sp>
          <p:nvSpPr>
            <p:cNvPr id="109" name="Google Shape;109;p2"/>
            <p:cNvSpPr/>
            <p:nvPr/>
          </p:nvSpPr>
          <p:spPr>
            <a:xfrm>
              <a:off x="119336" y="683884"/>
              <a:ext cx="8327135" cy="5743954"/>
            </a:xfrm>
            <a:custGeom>
              <a:rect b="b" l="l" r="r" t="t"/>
              <a:pathLst>
                <a:path extrusionOk="0" h="5743954" w="8327135">
                  <a:moveTo>
                    <a:pt x="0" y="957326"/>
                  </a:moveTo>
                  <a:lnTo>
                    <a:pt x="0" y="4786604"/>
                  </a:lnTo>
                  <a:lnTo>
                    <a:pt x="3173" y="4865121"/>
                  </a:lnTo>
                  <a:lnTo>
                    <a:pt x="12530" y="4941890"/>
                  </a:lnTo>
                  <a:lnTo>
                    <a:pt x="27823" y="5016665"/>
                  </a:lnTo>
                  <a:lnTo>
                    <a:pt x="48806" y="5089199"/>
                  </a:lnTo>
                  <a:lnTo>
                    <a:pt x="75234" y="5159247"/>
                  </a:lnTo>
                  <a:lnTo>
                    <a:pt x="106858" y="5226560"/>
                  </a:lnTo>
                  <a:lnTo>
                    <a:pt x="143434" y="5290894"/>
                  </a:lnTo>
                  <a:lnTo>
                    <a:pt x="184714" y="5352001"/>
                  </a:lnTo>
                  <a:lnTo>
                    <a:pt x="230452" y="5409636"/>
                  </a:lnTo>
                  <a:lnTo>
                    <a:pt x="280403" y="5463552"/>
                  </a:lnTo>
                  <a:lnTo>
                    <a:pt x="334319" y="5513502"/>
                  </a:lnTo>
                  <a:lnTo>
                    <a:pt x="391953" y="5559240"/>
                  </a:lnTo>
                  <a:lnTo>
                    <a:pt x="453061" y="5600520"/>
                  </a:lnTo>
                  <a:lnTo>
                    <a:pt x="517395" y="5637096"/>
                  </a:lnTo>
                  <a:lnTo>
                    <a:pt x="584708" y="5668720"/>
                  </a:lnTo>
                  <a:lnTo>
                    <a:pt x="654755" y="5695148"/>
                  </a:lnTo>
                  <a:lnTo>
                    <a:pt x="727290" y="5716131"/>
                  </a:lnTo>
                  <a:lnTo>
                    <a:pt x="802065" y="5731424"/>
                  </a:lnTo>
                  <a:lnTo>
                    <a:pt x="878834" y="5740781"/>
                  </a:lnTo>
                  <a:lnTo>
                    <a:pt x="957351" y="5743954"/>
                  </a:lnTo>
                  <a:lnTo>
                    <a:pt x="7369809" y="5743954"/>
                  </a:lnTo>
                  <a:lnTo>
                    <a:pt x="7448323" y="5740781"/>
                  </a:lnTo>
                  <a:lnTo>
                    <a:pt x="7525089" y="5731424"/>
                  </a:lnTo>
                  <a:lnTo>
                    <a:pt x="7599861" y="5716131"/>
                  </a:lnTo>
                  <a:lnTo>
                    <a:pt x="7672393" y="5695148"/>
                  </a:lnTo>
                  <a:lnTo>
                    <a:pt x="7742437" y="5668720"/>
                  </a:lnTo>
                  <a:lnTo>
                    <a:pt x="7809749" y="5637096"/>
                  </a:lnTo>
                  <a:lnTo>
                    <a:pt x="7874081" y="5600520"/>
                  </a:lnTo>
                  <a:lnTo>
                    <a:pt x="7935187" y="5559240"/>
                  </a:lnTo>
                  <a:lnTo>
                    <a:pt x="7992821" y="5513502"/>
                  </a:lnTo>
                  <a:lnTo>
                    <a:pt x="8046735" y="5463552"/>
                  </a:lnTo>
                  <a:lnTo>
                    <a:pt x="8096685" y="5409636"/>
                  </a:lnTo>
                  <a:lnTo>
                    <a:pt x="8142423" y="5352001"/>
                  </a:lnTo>
                  <a:lnTo>
                    <a:pt x="8183702" y="5290894"/>
                  </a:lnTo>
                  <a:lnTo>
                    <a:pt x="8220278" y="5226560"/>
                  </a:lnTo>
                  <a:lnTo>
                    <a:pt x="8251902" y="5159247"/>
                  </a:lnTo>
                  <a:lnTo>
                    <a:pt x="8278329" y="5089199"/>
                  </a:lnTo>
                  <a:lnTo>
                    <a:pt x="8299312" y="5016665"/>
                  </a:lnTo>
                  <a:lnTo>
                    <a:pt x="8314605" y="4941890"/>
                  </a:lnTo>
                  <a:lnTo>
                    <a:pt x="8323962" y="4865121"/>
                  </a:lnTo>
                  <a:lnTo>
                    <a:pt x="8327135" y="4786604"/>
                  </a:lnTo>
                  <a:lnTo>
                    <a:pt x="8327135" y="957326"/>
                  </a:lnTo>
                  <a:lnTo>
                    <a:pt x="8323962" y="878812"/>
                  </a:lnTo>
                  <a:lnTo>
                    <a:pt x="8314605" y="802046"/>
                  </a:lnTo>
                  <a:lnTo>
                    <a:pt x="8299312" y="727274"/>
                  </a:lnTo>
                  <a:lnTo>
                    <a:pt x="8278329" y="654742"/>
                  </a:lnTo>
                  <a:lnTo>
                    <a:pt x="8251902" y="584698"/>
                  </a:lnTo>
                  <a:lnTo>
                    <a:pt x="8220278" y="517386"/>
                  </a:lnTo>
                  <a:lnTo>
                    <a:pt x="8183702" y="453054"/>
                  </a:lnTo>
                  <a:lnTo>
                    <a:pt x="8142423" y="391948"/>
                  </a:lnTo>
                  <a:lnTo>
                    <a:pt x="8096685" y="334314"/>
                  </a:lnTo>
                  <a:lnTo>
                    <a:pt x="8046735" y="280400"/>
                  </a:lnTo>
                  <a:lnTo>
                    <a:pt x="7992821" y="230450"/>
                  </a:lnTo>
                  <a:lnTo>
                    <a:pt x="7935187" y="184712"/>
                  </a:lnTo>
                  <a:lnTo>
                    <a:pt x="7874081" y="143433"/>
                  </a:lnTo>
                  <a:lnTo>
                    <a:pt x="7809749" y="106857"/>
                  </a:lnTo>
                  <a:lnTo>
                    <a:pt x="7742437" y="75233"/>
                  </a:lnTo>
                  <a:lnTo>
                    <a:pt x="7672393" y="48806"/>
                  </a:lnTo>
                  <a:lnTo>
                    <a:pt x="7599861" y="27823"/>
                  </a:lnTo>
                  <a:lnTo>
                    <a:pt x="7525089" y="12530"/>
                  </a:lnTo>
                  <a:lnTo>
                    <a:pt x="7448323" y="3173"/>
                  </a:lnTo>
                  <a:lnTo>
                    <a:pt x="7369809" y="0"/>
                  </a:lnTo>
                  <a:lnTo>
                    <a:pt x="957351" y="0"/>
                  </a:lnTo>
                  <a:lnTo>
                    <a:pt x="878834" y="3173"/>
                  </a:lnTo>
                  <a:lnTo>
                    <a:pt x="802065" y="12530"/>
                  </a:lnTo>
                  <a:lnTo>
                    <a:pt x="727290" y="27823"/>
                  </a:lnTo>
                  <a:lnTo>
                    <a:pt x="654755" y="48806"/>
                  </a:lnTo>
                  <a:lnTo>
                    <a:pt x="584708" y="75233"/>
                  </a:lnTo>
                  <a:lnTo>
                    <a:pt x="517395" y="106857"/>
                  </a:lnTo>
                  <a:lnTo>
                    <a:pt x="453061" y="143433"/>
                  </a:lnTo>
                  <a:lnTo>
                    <a:pt x="391953" y="184712"/>
                  </a:lnTo>
                  <a:lnTo>
                    <a:pt x="334319" y="230450"/>
                  </a:lnTo>
                  <a:lnTo>
                    <a:pt x="280403" y="280400"/>
                  </a:lnTo>
                  <a:lnTo>
                    <a:pt x="230452" y="334314"/>
                  </a:lnTo>
                  <a:lnTo>
                    <a:pt x="184714" y="391948"/>
                  </a:lnTo>
                  <a:lnTo>
                    <a:pt x="143434" y="453054"/>
                  </a:lnTo>
                  <a:lnTo>
                    <a:pt x="106858" y="517386"/>
                  </a:lnTo>
                  <a:lnTo>
                    <a:pt x="75234" y="584698"/>
                  </a:lnTo>
                  <a:lnTo>
                    <a:pt x="48806" y="654742"/>
                  </a:lnTo>
                  <a:lnTo>
                    <a:pt x="27823" y="727274"/>
                  </a:lnTo>
                  <a:lnTo>
                    <a:pt x="12530" y="802046"/>
                  </a:lnTo>
                  <a:lnTo>
                    <a:pt x="3173" y="878812"/>
                  </a:lnTo>
                  <a:lnTo>
                    <a:pt x="0" y="957326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071324" y="900292"/>
              <a:ext cx="868680" cy="755903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188672" y="1086219"/>
              <a:ext cx="630936" cy="42672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103328" y="932296"/>
              <a:ext cx="749807" cy="637031"/>
            </a:xfrm>
            <a:custGeom>
              <a:rect b="b" l="l" r="r" t="t"/>
              <a:pathLst>
                <a:path extrusionOk="0" h="637031" w="749807">
                  <a:moveTo>
                    <a:pt x="0" y="318515"/>
                  </a:moveTo>
                  <a:lnTo>
                    <a:pt x="1243" y="344637"/>
                  </a:lnTo>
                  <a:lnTo>
                    <a:pt x="4908" y="370176"/>
                  </a:lnTo>
                  <a:lnTo>
                    <a:pt x="10898" y="395053"/>
                  </a:lnTo>
                  <a:lnTo>
                    <a:pt x="19117" y="419185"/>
                  </a:lnTo>
                  <a:lnTo>
                    <a:pt x="29467" y="442489"/>
                  </a:lnTo>
                  <a:lnTo>
                    <a:pt x="41854" y="464885"/>
                  </a:lnTo>
                  <a:lnTo>
                    <a:pt x="56179" y="486289"/>
                  </a:lnTo>
                  <a:lnTo>
                    <a:pt x="72347" y="506620"/>
                  </a:lnTo>
                  <a:lnTo>
                    <a:pt x="90260" y="525796"/>
                  </a:lnTo>
                  <a:lnTo>
                    <a:pt x="109823" y="543734"/>
                  </a:lnTo>
                  <a:lnTo>
                    <a:pt x="130938" y="560353"/>
                  </a:lnTo>
                  <a:lnTo>
                    <a:pt x="153509" y="575572"/>
                  </a:lnTo>
                  <a:lnTo>
                    <a:pt x="177439" y="589307"/>
                  </a:lnTo>
                  <a:lnTo>
                    <a:pt x="202633" y="601476"/>
                  </a:lnTo>
                  <a:lnTo>
                    <a:pt x="228992" y="611999"/>
                  </a:lnTo>
                  <a:lnTo>
                    <a:pt x="256422" y="620792"/>
                  </a:lnTo>
                  <a:lnTo>
                    <a:pt x="284824" y="627774"/>
                  </a:lnTo>
                  <a:lnTo>
                    <a:pt x="314103" y="632862"/>
                  </a:lnTo>
                  <a:lnTo>
                    <a:pt x="344161" y="635976"/>
                  </a:lnTo>
                  <a:lnTo>
                    <a:pt x="374904" y="637031"/>
                  </a:lnTo>
                  <a:lnTo>
                    <a:pt x="405646" y="635976"/>
                  </a:lnTo>
                  <a:lnTo>
                    <a:pt x="435704" y="632862"/>
                  </a:lnTo>
                  <a:lnTo>
                    <a:pt x="464983" y="627774"/>
                  </a:lnTo>
                  <a:lnTo>
                    <a:pt x="493385" y="620792"/>
                  </a:lnTo>
                  <a:lnTo>
                    <a:pt x="520815" y="611999"/>
                  </a:lnTo>
                  <a:lnTo>
                    <a:pt x="547174" y="601476"/>
                  </a:lnTo>
                  <a:lnTo>
                    <a:pt x="572368" y="589307"/>
                  </a:lnTo>
                  <a:lnTo>
                    <a:pt x="596298" y="575572"/>
                  </a:lnTo>
                  <a:lnTo>
                    <a:pt x="618869" y="560353"/>
                  </a:lnTo>
                  <a:lnTo>
                    <a:pt x="639984" y="543734"/>
                  </a:lnTo>
                  <a:lnTo>
                    <a:pt x="659547" y="525796"/>
                  </a:lnTo>
                  <a:lnTo>
                    <a:pt x="677460" y="506620"/>
                  </a:lnTo>
                  <a:lnTo>
                    <a:pt x="693628" y="486289"/>
                  </a:lnTo>
                  <a:lnTo>
                    <a:pt x="707953" y="464885"/>
                  </a:lnTo>
                  <a:lnTo>
                    <a:pt x="720340" y="442489"/>
                  </a:lnTo>
                  <a:lnTo>
                    <a:pt x="730690" y="419185"/>
                  </a:lnTo>
                  <a:lnTo>
                    <a:pt x="738909" y="395053"/>
                  </a:lnTo>
                  <a:lnTo>
                    <a:pt x="744899" y="370176"/>
                  </a:lnTo>
                  <a:lnTo>
                    <a:pt x="748564" y="344637"/>
                  </a:lnTo>
                  <a:lnTo>
                    <a:pt x="749807" y="318515"/>
                  </a:lnTo>
                  <a:lnTo>
                    <a:pt x="748564" y="292394"/>
                  </a:lnTo>
                  <a:lnTo>
                    <a:pt x="744899" y="266855"/>
                  </a:lnTo>
                  <a:lnTo>
                    <a:pt x="738909" y="241978"/>
                  </a:lnTo>
                  <a:lnTo>
                    <a:pt x="730690" y="217846"/>
                  </a:lnTo>
                  <a:lnTo>
                    <a:pt x="720340" y="194542"/>
                  </a:lnTo>
                  <a:lnTo>
                    <a:pt x="707953" y="172146"/>
                  </a:lnTo>
                  <a:lnTo>
                    <a:pt x="693628" y="150742"/>
                  </a:lnTo>
                  <a:lnTo>
                    <a:pt x="677460" y="130411"/>
                  </a:lnTo>
                  <a:lnTo>
                    <a:pt x="659547" y="111235"/>
                  </a:lnTo>
                  <a:lnTo>
                    <a:pt x="639984" y="93297"/>
                  </a:lnTo>
                  <a:lnTo>
                    <a:pt x="618869" y="76678"/>
                  </a:lnTo>
                  <a:lnTo>
                    <a:pt x="596298" y="61459"/>
                  </a:lnTo>
                  <a:lnTo>
                    <a:pt x="572368" y="47724"/>
                  </a:lnTo>
                  <a:lnTo>
                    <a:pt x="547174" y="35555"/>
                  </a:lnTo>
                  <a:lnTo>
                    <a:pt x="520815" y="25032"/>
                  </a:lnTo>
                  <a:lnTo>
                    <a:pt x="493385" y="16239"/>
                  </a:lnTo>
                  <a:lnTo>
                    <a:pt x="464983" y="9257"/>
                  </a:lnTo>
                  <a:lnTo>
                    <a:pt x="435704" y="4169"/>
                  </a:lnTo>
                  <a:lnTo>
                    <a:pt x="405646" y="1055"/>
                  </a:lnTo>
                  <a:lnTo>
                    <a:pt x="374904" y="0"/>
                  </a:lnTo>
                  <a:lnTo>
                    <a:pt x="344161" y="1055"/>
                  </a:lnTo>
                  <a:lnTo>
                    <a:pt x="314103" y="4169"/>
                  </a:lnTo>
                  <a:lnTo>
                    <a:pt x="284824" y="9257"/>
                  </a:lnTo>
                  <a:lnTo>
                    <a:pt x="256422" y="16239"/>
                  </a:lnTo>
                  <a:lnTo>
                    <a:pt x="228992" y="25032"/>
                  </a:lnTo>
                  <a:lnTo>
                    <a:pt x="202633" y="35555"/>
                  </a:lnTo>
                  <a:lnTo>
                    <a:pt x="177439" y="47724"/>
                  </a:lnTo>
                  <a:lnTo>
                    <a:pt x="153509" y="61459"/>
                  </a:lnTo>
                  <a:lnTo>
                    <a:pt x="130938" y="76678"/>
                  </a:lnTo>
                  <a:lnTo>
                    <a:pt x="109823" y="93297"/>
                  </a:lnTo>
                  <a:lnTo>
                    <a:pt x="90260" y="111235"/>
                  </a:lnTo>
                  <a:lnTo>
                    <a:pt x="72347" y="130411"/>
                  </a:lnTo>
                  <a:lnTo>
                    <a:pt x="56179" y="150742"/>
                  </a:lnTo>
                  <a:lnTo>
                    <a:pt x="41854" y="172146"/>
                  </a:lnTo>
                  <a:lnTo>
                    <a:pt x="29467" y="194542"/>
                  </a:lnTo>
                  <a:lnTo>
                    <a:pt x="19117" y="217846"/>
                  </a:lnTo>
                  <a:lnTo>
                    <a:pt x="10898" y="241978"/>
                  </a:lnTo>
                  <a:lnTo>
                    <a:pt x="4908" y="266855"/>
                  </a:lnTo>
                  <a:lnTo>
                    <a:pt x="1243" y="292394"/>
                  </a:lnTo>
                  <a:lnTo>
                    <a:pt x="0" y="318515"/>
                  </a:lnTo>
                  <a:close/>
                </a:path>
              </a:pathLst>
            </a:custGeom>
            <a:solidFill>
              <a:srgbClr val="4471C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103328" y="932296"/>
              <a:ext cx="749807" cy="637031"/>
            </a:xfrm>
            <a:custGeom>
              <a:rect b="b" l="l" r="r" t="t"/>
              <a:pathLst>
                <a:path extrusionOk="0" h="637031" w="749807">
                  <a:moveTo>
                    <a:pt x="0" y="318515"/>
                  </a:moveTo>
                  <a:lnTo>
                    <a:pt x="1243" y="292394"/>
                  </a:lnTo>
                  <a:lnTo>
                    <a:pt x="4908" y="266855"/>
                  </a:lnTo>
                  <a:lnTo>
                    <a:pt x="10898" y="241978"/>
                  </a:lnTo>
                  <a:lnTo>
                    <a:pt x="19117" y="217846"/>
                  </a:lnTo>
                  <a:lnTo>
                    <a:pt x="29467" y="194542"/>
                  </a:lnTo>
                  <a:lnTo>
                    <a:pt x="41854" y="172146"/>
                  </a:lnTo>
                  <a:lnTo>
                    <a:pt x="56179" y="150742"/>
                  </a:lnTo>
                  <a:lnTo>
                    <a:pt x="72347" y="130411"/>
                  </a:lnTo>
                  <a:lnTo>
                    <a:pt x="90260" y="111235"/>
                  </a:lnTo>
                  <a:lnTo>
                    <a:pt x="109823" y="93297"/>
                  </a:lnTo>
                  <a:lnTo>
                    <a:pt x="130938" y="76678"/>
                  </a:lnTo>
                  <a:lnTo>
                    <a:pt x="153509" y="61459"/>
                  </a:lnTo>
                  <a:lnTo>
                    <a:pt x="177439" y="47724"/>
                  </a:lnTo>
                  <a:lnTo>
                    <a:pt x="202633" y="35555"/>
                  </a:lnTo>
                  <a:lnTo>
                    <a:pt x="228992" y="25032"/>
                  </a:lnTo>
                  <a:lnTo>
                    <a:pt x="256422" y="16239"/>
                  </a:lnTo>
                  <a:lnTo>
                    <a:pt x="284824" y="9257"/>
                  </a:lnTo>
                  <a:lnTo>
                    <a:pt x="314103" y="4169"/>
                  </a:lnTo>
                  <a:lnTo>
                    <a:pt x="344161" y="1055"/>
                  </a:lnTo>
                  <a:lnTo>
                    <a:pt x="374904" y="0"/>
                  </a:lnTo>
                  <a:lnTo>
                    <a:pt x="405646" y="1055"/>
                  </a:lnTo>
                  <a:lnTo>
                    <a:pt x="435704" y="4169"/>
                  </a:lnTo>
                  <a:lnTo>
                    <a:pt x="464983" y="9257"/>
                  </a:lnTo>
                  <a:lnTo>
                    <a:pt x="493385" y="16239"/>
                  </a:lnTo>
                  <a:lnTo>
                    <a:pt x="520815" y="25032"/>
                  </a:lnTo>
                  <a:lnTo>
                    <a:pt x="547174" y="35555"/>
                  </a:lnTo>
                  <a:lnTo>
                    <a:pt x="572368" y="47724"/>
                  </a:lnTo>
                  <a:lnTo>
                    <a:pt x="596298" y="61459"/>
                  </a:lnTo>
                  <a:lnTo>
                    <a:pt x="618869" y="76678"/>
                  </a:lnTo>
                  <a:lnTo>
                    <a:pt x="639984" y="93297"/>
                  </a:lnTo>
                  <a:lnTo>
                    <a:pt x="659547" y="111235"/>
                  </a:lnTo>
                  <a:lnTo>
                    <a:pt x="677460" y="130411"/>
                  </a:lnTo>
                  <a:lnTo>
                    <a:pt x="693628" y="150742"/>
                  </a:lnTo>
                  <a:lnTo>
                    <a:pt x="707953" y="172146"/>
                  </a:lnTo>
                  <a:lnTo>
                    <a:pt x="720340" y="194542"/>
                  </a:lnTo>
                  <a:lnTo>
                    <a:pt x="730690" y="217846"/>
                  </a:lnTo>
                  <a:lnTo>
                    <a:pt x="738909" y="241978"/>
                  </a:lnTo>
                  <a:lnTo>
                    <a:pt x="744899" y="266855"/>
                  </a:lnTo>
                  <a:lnTo>
                    <a:pt x="748564" y="292394"/>
                  </a:lnTo>
                  <a:lnTo>
                    <a:pt x="749807" y="318515"/>
                  </a:lnTo>
                  <a:lnTo>
                    <a:pt x="748564" y="344637"/>
                  </a:lnTo>
                  <a:lnTo>
                    <a:pt x="744899" y="370176"/>
                  </a:lnTo>
                  <a:lnTo>
                    <a:pt x="738909" y="395053"/>
                  </a:lnTo>
                  <a:lnTo>
                    <a:pt x="730690" y="419185"/>
                  </a:lnTo>
                  <a:lnTo>
                    <a:pt x="720340" y="442489"/>
                  </a:lnTo>
                  <a:lnTo>
                    <a:pt x="707953" y="464885"/>
                  </a:lnTo>
                  <a:lnTo>
                    <a:pt x="693628" y="486289"/>
                  </a:lnTo>
                  <a:lnTo>
                    <a:pt x="677460" y="506620"/>
                  </a:lnTo>
                  <a:lnTo>
                    <a:pt x="659547" y="525796"/>
                  </a:lnTo>
                  <a:lnTo>
                    <a:pt x="639984" y="543734"/>
                  </a:lnTo>
                  <a:lnTo>
                    <a:pt x="618869" y="560353"/>
                  </a:lnTo>
                  <a:lnTo>
                    <a:pt x="596298" y="575572"/>
                  </a:lnTo>
                  <a:lnTo>
                    <a:pt x="572368" y="589307"/>
                  </a:lnTo>
                  <a:lnTo>
                    <a:pt x="547174" y="601476"/>
                  </a:lnTo>
                  <a:lnTo>
                    <a:pt x="520815" y="611999"/>
                  </a:lnTo>
                  <a:lnTo>
                    <a:pt x="493385" y="620792"/>
                  </a:lnTo>
                  <a:lnTo>
                    <a:pt x="464983" y="627774"/>
                  </a:lnTo>
                  <a:lnTo>
                    <a:pt x="435704" y="632862"/>
                  </a:lnTo>
                  <a:lnTo>
                    <a:pt x="405646" y="635976"/>
                  </a:lnTo>
                  <a:lnTo>
                    <a:pt x="374904" y="637031"/>
                  </a:lnTo>
                  <a:lnTo>
                    <a:pt x="344161" y="635976"/>
                  </a:lnTo>
                  <a:lnTo>
                    <a:pt x="314103" y="632862"/>
                  </a:lnTo>
                  <a:lnTo>
                    <a:pt x="284824" y="627774"/>
                  </a:lnTo>
                  <a:lnTo>
                    <a:pt x="256422" y="620792"/>
                  </a:lnTo>
                  <a:lnTo>
                    <a:pt x="228992" y="611999"/>
                  </a:lnTo>
                  <a:lnTo>
                    <a:pt x="202633" y="601476"/>
                  </a:lnTo>
                  <a:lnTo>
                    <a:pt x="177439" y="589307"/>
                  </a:lnTo>
                  <a:lnTo>
                    <a:pt x="153509" y="575572"/>
                  </a:lnTo>
                  <a:lnTo>
                    <a:pt x="130938" y="560353"/>
                  </a:lnTo>
                  <a:lnTo>
                    <a:pt x="109823" y="543734"/>
                  </a:lnTo>
                  <a:lnTo>
                    <a:pt x="90260" y="525796"/>
                  </a:lnTo>
                  <a:lnTo>
                    <a:pt x="72347" y="506620"/>
                  </a:lnTo>
                  <a:lnTo>
                    <a:pt x="56179" y="486289"/>
                  </a:lnTo>
                  <a:lnTo>
                    <a:pt x="41854" y="464885"/>
                  </a:lnTo>
                  <a:lnTo>
                    <a:pt x="29467" y="442489"/>
                  </a:lnTo>
                  <a:lnTo>
                    <a:pt x="19117" y="419185"/>
                  </a:lnTo>
                  <a:lnTo>
                    <a:pt x="10898" y="395053"/>
                  </a:lnTo>
                  <a:lnTo>
                    <a:pt x="4908" y="370176"/>
                  </a:lnTo>
                  <a:lnTo>
                    <a:pt x="1243" y="344637"/>
                  </a:lnTo>
                  <a:lnTo>
                    <a:pt x="0" y="318515"/>
                  </a:lnTo>
                  <a:close/>
                </a:path>
              </a:pathLst>
            </a:custGeom>
            <a:noFill/>
            <a:ln cap="flat" cmpd="sng" w="12175">
              <a:solidFill>
                <a:srgbClr val="4270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071324" y="1662292"/>
              <a:ext cx="868680" cy="755903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188672" y="1848219"/>
              <a:ext cx="630936" cy="42672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103328" y="1694296"/>
              <a:ext cx="749807" cy="637031"/>
            </a:xfrm>
            <a:custGeom>
              <a:rect b="b" l="l" r="r" t="t"/>
              <a:pathLst>
                <a:path extrusionOk="0" h="637031" w="749807">
                  <a:moveTo>
                    <a:pt x="0" y="318515"/>
                  </a:moveTo>
                  <a:lnTo>
                    <a:pt x="1243" y="344637"/>
                  </a:lnTo>
                  <a:lnTo>
                    <a:pt x="4908" y="370176"/>
                  </a:lnTo>
                  <a:lnTo>
                    <a:pt x="10898" y="395053"/>
                  </a:lnTo>
                  <a:lnTo>
                    <a:pt x="19117" y="419185"/>
                  </a:lnTo>
                  <a:lnTo>
                    <a:pt x="29467" y="442489"/>
                  </a:lnTo>
                  <a:lnTo>
                    <a:pt x="41854" y="464885"/>
                  </a:lnTo>
                  <a:lnTo>
                    <a:pt x="56179" y="486289"/>
                  </a:lnTo>
                  <a:lnTo>
                    <a:pt x="72347" y="506620"/>
                  </a:lnTo>
                  <a:lnTo>
                    <a:pt x="90260" y="525796"/>
                  </a:lnTo>
                  <a:lnTo>
                    <a:pt x="109823" y="543734"/>
                  </a:lnTo>
                  <a:lnTo>
                    <a:pt x="130938" y="560353"/>
                  </a:lnTo>
                  <a:lnTo>
                    <a:pt x="153509" y="575572"/>
                  </a:lnTo>
                  <a:lnTo>
                    <a:pt x="177439" y="589307"/>
                  </a:lnTo>
                  <a:lnTo>
                    <a:pt x="202633" y="601476"/>
                  </a:lnTo>
                  <a:lnTo>
                    <a:pt x="228992" y="611999"/>
                  </a:lnTo>
                  <a:lnTo>
                    <a:pt x="256422" y="620792"/>
                  </a:lnTo>
                  <a:lnTo>
                    <a:pt x="284824" y="627774"/>
                  </a:lnTo>
                  <a:lnTo>
                    <a:pt x="314103" y="632862"/>
                  </a:lnTo>
                  <a:lnTo>
                    <a:pt x="344161" y="635976"/>
                  </a:lnTo>
                  <a:lnTo>
                    <a:pt x="374904" y="637031"/>
                  </a:lnTo>
                  <a:lnTo>
                    <a:pt x="405646" y="635976"/>
                  </a:lnTo>
                  <a:lnTo>
                    <a:pt x="435704" y="632862"/>
                  </a:lnTo>
                  <a:lnTo>
                    <a:pt x="464983" y="627774"/>
                  </a:lnTo>
                  <a:lnTo>
                    <a:pt x="493385" y="620792"/>
                  </a:lnTo>
                  <a:lnTo>
                    <a:pt x="520815" y="611999"/>
                  </a:lnTo>
                  <a:lnTo>
                    <a:pt x="547174" y="601476"/>
                  </a:lnTo>
                  <a:lnTo>
                    <a:pt x="572368" y="589307"/>
                  </a:lnTo>
                  <a:lnTo>
                    <a:pt x="596298" y="575572"/>
                  </a:lnTo>
                  <a:lnTo>
                    <a:pt x="618869" y="560353"/>
                  </a:lnTo>
                  <a:lnTo>
                    <a:pt x="639984" y="543734"/>
                  </a:lnTo>
                  <a:lnTo>
                    <a:pt x="659547" y="525796"/>
                  </a:lnTo>
                  <a:lnTo>
                    <a:pt x="677460" y="506620"/>
                  </a:lnTo>
                  <a:lnTo>
                    <a:pt x="693628" y="486289"/>
                  </a:lnTo>
                  <a:lnTo>
                    <a:pt x="707953" y="464885"/>
                  </a:lnTo>
                  <a:lnTo>
                    <a:pt x="720340" y="442489"/>
                  </a:lnTo>
                  <a:lnTo>
                    <a:pt x="730690" y="419185"/>
                  </a:lnTo>
                  <a:lnTo>
                    <a:pt x="738909" y="395053"/>
                  </a:lnTo>
                  <a:lnTo>
                    <a:pt x="744899" y="370176"/>
                  </a:lnTo>
                  <a:lnTo>
                    <a:pt x="748564" y="344637"/>
                  </a:lnTo>
                  <a:lnTo>
                    <a:pt x="749807" y="318515"/>
                  </a:lnTo>
                  <a:lnTo>
                    <a:pt x="748564" y="292394"/>
                  </a:lnTo>
                  <a:lnTo>
                    <a:pt x="744899" y="266855"/>
                  </a:lnTo>
                  <a:lnTo>
                    <a:pt x="738909" y="241978"/>
                  </a:lnTo>
                  <a:lnTo>
                    <a:pt x="730690" y="217846"/>
                  </a:lnTo>
                  <a:lnTo>
                    <a:pt x="720340" y="194542"/>
                  </a:lnTo>
                  <a:lnTo>
                    <a:pt x="707953" y="172146"/>
                  </a:lnTo>
                  <a:lnTo>
                    <a:pt x="693628" y="150742"/>
                  </a:lnTo>
                  <a:lnTo>
                    <a:pt x="677460" y="130411"/>
                  </a:lnTo>
                  <a:lnTo>
                    <a:pt x="659547" y="111235"/>
                  </a:lnTo>
                  <a:lnTo>
                    <a:pt x="639984" y="93297"/>
                  </a:lnTo>
                  <a:lnTo>
                    <a:pt x="618869" y="76678"/>
                  </a:lnTo>
                  <a:lnTo>
                    <a:pt x="596298" y="61459"/>
                  </a:lnTo>
                  <a:lnTo>
                    <a:pt x="572368" y="47724"/>
                  </a:lnTo>
                  <a:lnTo>
                    <a:pt x="547174" y="35555"/>
                  </a:lnTo>
                  <a:lnTo>
                    <a:pt x="520815" y="25032"/>
                  </a:lnTo>
                  <a:lnTo>
                    <a:pt x="493385" y="16239"/>
                  </a:lnTo>
                  <a:lnTo>
                    <a:pt x="464983" y="9257"/>
                  </a:lnTo>
                  <a:lnTo>
                    <a:pt x="435704" y="4169"/>
                  </a:lnTo>
                  <a:lnTo>
                    <a:pt x="405646" y="1055"/>
                  </a:lnTo>
                  <a:lnTo>
                    <a:pt x="374904" y="0"/>
                  </a:lnTo>
                  <a:lnTo>
                    <a:pt x="344161" y="1055"/>
                  </a:lnTo>
                  <a:lnTo>
                    <a:pt x="314103" y="4169"/>
                  </a:lnTo>
                  <a:lnTo>
                    <a:pt x="284824" y="9257"/>
                  </a:lnTo>
                  <a:lnTo>
                    <a:pt x="256422" y="16239"/>
                  </a:lnTo>
                  <a:lnTo>
                    <a:pt x="228992" y="25032"/>
                  </a:lnTo>
                  <a:lnTo>
                    <a:pt x="202633" y="35555"/>
                  </a:lnTo>
                  <a:lnTo>
                    <a:pt x="177439" y="47724"/>
                  </a:lnTo>
                  <a:lnTo>
                    <a:pt x="153509" y="61459"/>
                  </a:lnTo>
                  <a:lnTo>
                    <a:pt x="130938" y="76678"/>
                  </a:lnTo>
                  <a:lnTo>
                    <a:pt x="109823" y="93297"/>
                  </a:lnTo>
                  <a:lnTo>
                    <a:pt x="90260" y="111235"/>
                  </a:lnTo>
                  <a:lnTo>
                    <a:pt x="72347" y="130411"/>
                  </a:lnTo>
                  <a:lnTo>
                    <a:pt x="56179" y="150742"/>
                  </a:lnTo>
                  <a:lnTo>
                    <a:pt x="41854" y="172146"/>
                  </a:lnTo>
                  <a:lnTo>
                    <a:pt x="29467" y="194542"/>
                  </a:lnTo>
                  <a:lnTo>
                    <a:pt x="19117" y="217846"/>
                  </a:lnTo>
                  <a:lnTo>
                    <a:pt x="10898" y="241978"/>
                  </a:lnTo>
                  <a:lnTo>
                    <a:pt x="4908" y="266855"/>
                  </a:lnTo>
                  <a:lnTo>
                    <a:pt x="1243" y="292394"/>
                  </a:lnTo>
                  <a:lnTo>
                    <a:pt x="0" y="318515"/>
                  </a:lnTo>
                  <a:close/>
                </a:path>
              </a:pathLst>
            </a:custGeom>
            <a:solidFill>
              <a:srgbClr val="4471C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103328" y="1694296"/>
              <a:ext cx="749807" cy="637031"/>
            </a:xfrm>
            <a:custGeom>
              <a:rect b="b" l="l" r="r" t="t"/>
              <a:pathLst>
                <a:path extrusionOk="0" h="637031" w="749807">
                  <a:moveTo>
                    <a:pt x="0" y="318515"/>
                  </a:moveTo>
                  <a:lnTo>
                    <a:pt x="1243" y="292394"/>
                  </a:lnTo>
                  <a:lnTo>
                    <a:pt x="4908" y="266855"/>
                  </a:lnTo>
                  <a:lnTo>
                    <a:pt x="10898" y="241978"/>
                  </a:lnTo>
                  <a:lnTo>
                    <a:pt x="19117" y="217846"/>
                  </a:lnTo>
                  <a:lnTo>
                    <a:pt x="29467" y="194542"/>
                  </a:lnTo>
                  <a:lnTo>
                    <a:pt x="41854" y="172146"/>
                  </a:lnTo>
                  <a:lnTo>
                    <a:pt x="56179" y="150742"/>
                  </a:lnTo>
                  <a:lnTo>
                    <a:pt x="72347" y="130411"/>
                  </a:lnTo>
                  <a:lnTo>
                    <a:pt x="90260" y="111235"/>
                  </a:lnTo>
                  <a:lnTo>
                    <a:pt x="109823" y="93297"/>
                  </a:lnTo>
                  <a:lnTo>
                    <a:pt x="130938" y="76678"/>
                  </a:lnTo>
                  <a:lnTo>
                    <a:pt x="153509" y="61459"/>
                  </a:lnTo>
                  <a:lnTo>
                    <a:pt x="177439" y="47724"/>
                  </a:lnTo>
                  <a:lnTo>
                    <a:pt x="202633" y="35555"/>
                  </a:lnTo>
                  <a:lnTo>
                    <a:pt x="228992" y="25032"/>
                  </a:lnTo>
                  <a:lnTo>
                    <a:pt x="256422" y="16239"/>
                  </a:lnTo>
                  <a:lnTo>
                    <a:pt x="284824" y="9257"/>
                  </a:lnTo>
                  <a:lnTo>
                    <a:pt x="314103" y="4169"/>
                  </a:lnTo>
                  <a:lnTo>
                    <a:pt x="344161" y="1055"/>
                  </a:lnTo>
                  <a:lnTo>
                    <a:pt x="374904" y="0"/>
                  </a:lnTo>
                  <a:lnTo>
                    <a:pt x="405646" y="1055"/>
                  </a:lnTo>
                  <a:lnTo>
                    <a:pt x="435704" y="4169"/>
                  </a:lnTo>
                  <a:lnTo>
                    <a:pt x="464983" y="9257"/>
                  </a:lnTo>
                  <a:lnTo>
                    <a:pt x="493385" y="16239"/>
                  </a:lnTo>
                  <a:lnTo>
                    <a:pt x="520815" y="25032"/>
                  </a:lnTo>
                  <a:lnTo>
                    <a:pt x="547174" y="35555"/>
                  </a:lnTo>
                  <a:lnTo>
                    <a:pt x="572368" y="47724"/>
                  </a:lnTo>
                  <a:lnTo>
                    <a:pt x="596298" y="61459"/>
                  </a:lnTo>
                  <a:lnTo>
                    <a:pt x="618869" y="76678"/>
                  </a:lnTo>
                  <a:lnTo>
                    <a:pt x="639984" y="93297"/>
                  </a:lnTo>
                  <a:lnTo>
                    <a:pt x="659547" y="111235"/>
                  </a:lnTo>
                  <a:lnTo>
                    <a:pt x="677460" y="130411"/>
                  </a:lnTo>
                  <a:lnTo>
                    <a:pt x="693628" y="150742"/>
                  </a:lnTo>
                  <a:lnTo>
                    <a:pt x="707953" y="172146"/>
                  </a:lnTo>
                  <a:lnTo>
                    <a:pt x="720340" y="194542"/>
                  </a:lnTo>
                  <a:lnTo>
                    <a:pt x="730690" y="217846"/>
                  </a:lnTo>
                  <a:lnTo>
                    <a:pt x="738909" y="241978"/>
                  </a:lnTo>
                  <a:lnTo>
                    <a:pt x="744899" y="266855"/>
                  </a:lnTo>
                  <a:lnTo>
                    <a:pt x="748564" y="292394"/>
                  </a:lnTo>
                  <a:lnTo>
                    <a:pt x="749807" y="318515"/>
                  </a:lnTo>
                  <a:lnTo>
                    <a:pt x="748564" y="344637"/>
                  </a:lnTo>
                  <a:lnTo>
                    <a:pt x="744899" y="370176"/>
                  </a:lnTo>
                  <a:lnTo>
                    <a:pt x="738909" y="395053"/>
                  </a:lnTo>
                  <a:lnTo>
                    <a:pt x="730690" y="419185"/>
                  </a:lnTo>
                  <a:lnTo>
                    <a:pt x="720340" y="442489"/>
                  </a:lnTo>
                  <a:lnTo>
                    <a:pt x="707953" y="464885"/>
                  </a:lnTo>
                  <a:lnTo>
                    <a:pt x="693628" y="486289"/>
                  </a:lnTo>
                  <a:lnTo>
                    <a:pt x="677460" y="506620"/>
                  </a:lnTo>
                  <a:lnTo>
                    <a:pt x="659547" y="525796"/>
                  </a:lnTo>
                  <a:lnTo>
                    <a:pt x="639984" y="543734"/>
                  </a:lnTo>
                  <a:lnTo>
                    <a:pt x="618869" y="560353"/>
                  </a:lnTo>
                  <a:lnTo>
                    <a:pt x="596298" y="575572"/>
                  </a:lnTo>
                  <a:lnTo>
                    <a:pt x="572368" y="589307"/>
                  </a:lnTo>
                  <a:lnTo>
                    <a:pt x="547174" y="601476"/>
                  </a:lnTo>
                  <a:lnTo>
                    <a:pt x="520815" y="611999"/>
                  </a:lnTo>
                  <a:lnTo>
                    <a:pt x="493385" y="620792"/>
                  </a:lnTo>
                  <a:lnTo>
                    <a:pt x="464983" y="627774"/>
                  </a:lnTo>
                  <a:lnTo>
                    <a:pt x="435704" y="632862"/>
                  </a:lnTo>
                  <a:lnTo>
                    <a:pt x="405646" y="635976"/>
                  </a:lnTo>
                  <a:lnTo>
                    <a:pt x="374904" y="637031"/>
                  </a:lnTo>
                  <a:lnTo>
                    <a:pt x="344161" y="635976"/>
                  </a:lnTo>
                  <a:lnTo>
                    <a:pt x="314103" y="632862"/>
                  </a:lnTo>
                  <a:lnTo>
                    <a:pt x="284824" y="627774"/>
                  </a:lnTo>
                  <a:lnTo>
                    <a:pt x="256422" y="620792"/>
                  </a:lnTo>
                  <a:lnTo>
                    <a:pt x="228992" y="611999"/>
                  </a:lnTo>
                  <a:lnTo>
                    <a:pt x="202633" y="601476"/>
                  </a:lnTo>
                  <a:lnTo>
                    <a:pt x="177439" y="589307"/>
                  </a:lnTo>
                  <a:lnTo>
                    <a:pt x="153509" y="575572"/>
                  </a:lnTo>
                  <a:lnTo>
                    <a:pt x="130938" y="560353"/>
                  </a:lnTo>
                  <a:lnTo>
                    <a:pt x="109823" y="543734"/>
                  </a:lnTo>
                  <a:lnTo>
                    <a:pt x="90260" y="525796"/>
                  </a:lnTo>
                  <a:lnTo>
                    <a:pt x="72347" y="506620"/>
                  </a:lnTo>
                  <a:lnTo>
                    <a:pt x="56179" y="486289"/>
                  </a:lnTo>
                  <a:lnTo>
                    <a:pt x="41854" y="464885"/>
                  </a:lnTo>
                  <a:lnTo>
                    <a:pt x="29467" y="442489"/>
                  </a:lnTo>
                  <a:lnTo>
                    <a:pt x="19117" y="419185"/>
                  </a:lnTo>
                  <a:lnTo>
                    <a:pt x="10898" y="395053"/>
                  </a:lnTo>
                  <a:lnTo>
                    <a:pt x="4908" y="370176"/>
                  </a:lnTo>
                  <a:lnTo>
                    <a:pt x="1243" y="344637"/>
                  </a:lnTo>
                  <a:lnTo>
                    <a:pt x="0" y="318515"/>
                  </a:lnTo>
                  <a:close/>
                </a:path>
              </a:pathLst>
            </a:custGeom>
            <a:noFill/>
            <a:ln cap="flat" cmpd="sng" w="12175">
              <a:solidFill>
                <a:srgbClr val="4270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478994" y="1570090"/>
              <a:ext cx="0" cy="124840"/>
            </a:xfrm>
            <a:custGeom>
              <a:rect b="b" l="l" r="r" t="t"/>
              <a:pathLst>
                <a:path extrusionOk="0" h="124840" w="120000">
                  <a:moveTo>
                    <a:pt x="0" y="0"/>
                  </a:moveTo>
                  <a:lnTo>
                    <a:pt x="0" y="124840"/>
                  </a:lnTo>
                </a:path>
              </a:pathLst>
            </a:custGeom>
            <a:noFill/>
            <a:ln cap="flat" cmpd="sng" w="198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2694896" y="1141084"/>
              <a:ext cx="333756" cy="220979"/>
            </a:xfrm>
            <a:custGeom>
              <a:rect b="b" l="l" r="r" t="t"/>
              <a:pathLst>
                <a:path extrusionOk="0" h="220979" w="333756">
                  <a:moveTo>
                    <a:pt x="0" y="110489"/>
                  </a:moveTo>
                  <a:lnTo>
                    <a:pt x="110489" y="220979"/>
                  </a:lnTo>
                  <a:lnTo>
                    <a:pt x="110489" y="165734"/>
                  </a:lnTo>
                  <a:lnTo>
                    <a:pt x="333756" y="165734"/>
                  </a:lnTo>
                  <a:lnTo>
                    <a:pt x="333756" y="55244"/>
                  </a:lnTo>
                  <a:lnTo>
                    <a:pt x="110489" y="55244"/>
                  </a:lnTo>
                  <a:lnTo>
                    <a:pt x="110489" y="0"/>
                  </a:lnTo>
                  <a:lnTo>
                    <a:pt x="0" y="110489"/>
                  </a:lnTo>
                  <a:close/>
                </a:path>
              </a:pathLst>
            </a:custGeom>
            <a:solidFill>
              <a:srgbClr val="FFF1C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694896" y="1141084"/>
              <a:ext cx="333756" cy="220979"/>
            </a:xfrm>
            <a:custGeom>
              <a:rect b="b" l="l" r="r" t="t"/>
              <a:pathLst>
                <a:path extrusionOk="0" h="220979" w="333756">
                  <a:moveTo>
                    <a:pt x="333756" y="55244"/>
                  </a:moveTo>
                  <a:lnTo>
                    <a:pt x="110489" y="55244"/>
                  </a:lnTo>
                  <a:lnTo>
                    <a:pt x="110489" y="0"/>
                  </a:lnTo>
                  <a:lnTo>
                    <a:pt x="0" y="110489"/>
                  </a:lnTo>
                  <a:lnTo>
                    <a:pt x="110489" y="220979"/>
                  </a:lnTo>
                  <a:lnTo>
                    <a:pt x="110489" y="165734"/>
                  </a:lnTo>
                  <a:lnTo>
                    <a:pt x="333756" y="165734"/>
                  </a:lnTo>
                  <a:lnTo>
                    <a:pt x="333756" y="55244"/>
                  </a:lnTo>
                  <a:close/>
                </a:path>
              </a:pathLst>
            </a:custGeom>
            <a:noFill/>
            <a:ln cap="flat" cmpd="sng" w="121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946100" y="1903084"/>
              <a:ext cx="333756" cy="220979"/>
            </a:xfrm>
            <a:custGeom>
              <a:rect b="b" l="l" r="r" t="t"/>
              <a:pathLst>
                <a:path extrusionOk="0" h="220979" w="333756">
                  <a:moveTo>
                    <a:pt x="223265" y="165734"/>
                  </a:moveTo>
                  <a:lnTo>
                    <a:pt x="223265" y="220979"/>
                  </a:lnTo>
                  <a:lnTo>
                    <a:pt x="333756" y="110489"/>
                  </a:lnTo>
                  <a:lnTo>
                    <a:pt x="223265" y="0"/>
                  </a:lnTo>
                  <a:lnTo>
                    <a:pt x="223265" y="55244"/>
                  </a:lnTo>
                  <a:lnTo>
                    <a:pt x="0" y="55244"/>
                  </a:lnTo>
                  <a:lnTo>
                    <a:pt x="0" y="165734"/>
                  </a:lnTo>
                  <a:lnTo>
                    <a:pt x="223265" y="165734"/>
                  </a:lnTo>
                  <a:close/>
                </a:path>
              </a:pathLst>
            </a:custGeom>
            <a:solidFill>
              <a:srgbClr val="FFF1C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46100" y="1903084"/>
              <a:ext cx="333756" cy="220979"/>
            </a:xfrm>
            <a:custGeom>
              <a:rect b="b" l="l" r="r" t="t"/>
              <a:pathLst>
                <a:path extrusionOk="0" h="220979" w="333756">
                  <a:moveTo>
                    <a:pt x="0" y="55244"/>
                  </a:moveTo>
                  <a:lnTo>
                    <a:pt x="223265" y="55244"/>
                  </a:lnTo>
                  <a:lnTo>
                    <a:pt x="223265" y="0"/>
                  </a:lnTo>
                  <a:lnTo>
                    <a:pt x="333756" y="110489"/>
                  </a:lnTo>
                  <a:lnTo>
                    <a:pt x="223265" y="220979"/>
                  </a:lnTo>
                  <a:lnTo>
                    <a:pt x="223265" y="165734"/>
                  </a:lnTo>
                  <a:lnTo>
                    <a:pt x="0" y="165734"/>
                  </a:lnTo>
                  <a:lnTo>
                    <a:pt x="0" y="55244"/>
                  </a:lnTo>
                  <a:close/>
                </a:path>
              </a:pathLst>
            </a:custGeom>
            <a:noFill/>
            <a:ln cap="flat" cmpd="sng" w="121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071324" y="2424292"/>
              <a:ext cx="868680" cy="755903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188672" y="2610219"/>
              <a:ext cx="630936" cy="42672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103328" y="2456296"/>
              <a:ext cx="749807" cy="637031"/>
            </a:xfrm>
            <a:custGeom>
              <a:rect b="b" l="l" r="r" t="t"/>
              <a:pathLst>
                <a:path extrusionOk="0" h="637031" w="749807">
                  <a:moveTo>
                    <a:pt x="0" y="318515"/>
                  </a:moveTo>
                  <a:lnTo>
                    <a:pt x="1243" y="344637"/>
                  </a:lnTo>
                  <a:lnTo>
                    <a:pt x="4908" y="370176"/>
                  </a:lnTo>
                  <a:lnTo>
                    <a:pt x="10898" y="395053"/>
                  </a:lnTo>
                  <a:lnTo>
                    <a:pt x="19117" y="419185"/>
                  </a:lnTo>
                  <a:lnTo>
                    <a:pt x="29467" y="442489"/>
                  </a:lnTo>
                  <a:lnTo>
                    <a:pt x="41854" y="464885"/>
                  </a:lnTo>
                  <a:lnTo>
                    <a:pt x="56179" y="486289"/>
                  </a:lnTo>
                  <a:lnTo>
                    <a:pt x="72347" y="506620"/>
                  </a:lnTo>
                  <a:lnTo>
                    <a:pt x="90260" y="525796"/>
                  </a:lnTo>
                  <a:lnTo>
                    <a:pt x="109823" y="543734"/>
                  </a:lnTo>
                  <a:lnTo>
                    <a:pt x="130938" y="560353"/>
                  </a:lnTo>
                  <a:lnTo>
                    <a:pt x="153509" y="575572"/>
                  </a:lnTo>
                  <a:lnTo>
                    <a:pt x="177439" y="589307"/>
                  </a:lnTo>
                  <a:lnTo>
                    <a:pt x="202633" y="601476"/>
                  </a:lnTo>
                  <a:lnTo>
                    <a:pt x="228992" y="611999"/>
                  </a:lnTo>
                  <a:lnTo>
                    <a:pt x="256422" y="620792"/>
                  </a:lnTo>
                  <a:lnTo>
                    <a:pt x="284824" y="627774"/>
                  </a:lnTo>
                  <a:lnTo>
                    <a:pt x="314103" y="632862"/>
                  </a:lnTo>
                  <a:lnTo>
                    <a:pt x="344161" y="635976"/>
                  </a:lnTo>
                  <a:lnTo>
                    <a:pt x="374904" y="637031"/>
                  </a:lnTo>
                  <a:lnTo>
                    <a:pt x="405646" y="635976"/>
                  </a:lnTo>
                  <a:lnTo>
                    <a:pt x="435704" y="632862"/>
                  </a:lnTo>
                  <a:lnTo>
                    <a:pt x="464983" y="627774"/>
                  </a:lnTo>
                  <a:lnTo>
                    <a:pt x="493385" y="620792"/>
                  </a:lnTo>
                  <a:lnTo>
                    <a:pt x="520815" y="611999"/>
                  </a:lnTo>
                  <a:lnTo>
                    <a:pt x="547174" y="601476"/>
                  </a:lnTo>
                  <a:lnTo>
                    <a:pt x="572368" y="589307"/>
                  </a:lnTo>
                  <a:lnTo>
                    <a:pt x="596298" y="575572"/>
                  </a:lnTo>
                  <a:lnTo>
                    <a:pt x="618869" y="560353"/>
                  </a:lnTo>
                  <a:lnTo>
                    <a:pt x="639984" y="543734"/>
                  </a:lnTo>
                  <a:lnTo>
                    <a:pt x="659547" y="525796"/>
                  </a:lnTo>
                  <a:lnTo>
                    <a:pt x="677460" y="506620"/>
                  </a:lnTo>
                  <a:lnTo>
                    <a:pt x="693628" y="486289"/>
                  </a:lnTo>
                  <a:lnTo>
                    <a:pt x="707953" y="464885"/>
                  </a:lnTo>
                  <a:lnTo>
                    <a:pt x="720340" y="442489"/>
                  </a:lnTo>
                  <a:lnTo>
                    <a:pt x="730690" y="419185"/>
                  </a:lnTo>
                  <a:lnTo>
                    <a:pt x="738909" y="395053"/>
                  </a:lnTo>
                  <a:lnTo>
                    <a:pt x="744899" y="370176"/>
                  </a:lnTo>
                  <a:lnTo>
                    <a:pt x="748564" y="344637"/>
                  </a:lnTo>
                  <a:lnTo>
                    <a:pt x="749807" y="318515"/>
                  </a:lnTo>
                  <a:lnTo>
                    <a:pt x="748564" y="292394"/>
                  </a:lnTo>
                  <a:lnTo>
                    <a:pt x="744899" y="266855"/>
                  </a:lnTo>
                  <a:lnTo>
                    <a:pt x="738909" y="241978"/>
                  </a:lnTo>
                  <a:lnTo>
                    <a:pt x="730690" y="217846"/>
                  </a:lnTo>
                  <a:lnTo>
                    <a:pt x="720340" y="194542"/>
                  </a:lnTo>
                  <a:lnTo>
                    <a:pt x="707953" y="172146"/>
                  </a:lnTo>
                  <a:lnTo>
                    <a:pt x="693628" y="150742"/>
                  </a:lnTo>
                  <a:lnTo>
                    <a:pt x="677460" y="130411"/>
                  </a:lnTo>
                  <a:lnTo>
                    <a:pt x="659547" y="111235"/>
                  </a:lnTo>
                  <a:lnTo>
                    <a:pt x="639984" y="93297"/>
                  </a:lnTo>
                  <a:lnTo>
                    <a:pt x="618869" y="76678"/>
                  </a:lnTo>
                  <a:lnTo>
                    <a:pt x="596298" y="61459"/>
                  </a:lnTo>
                  <a:lnTo>
                    <a:pt x="572368" y="47724"/>
                  </a:lnTo>
                  <a:lnTo>
                    <a:pt x="547174" y="35555"/>
                  </a:lnTo>
                  <a:lnTo>
                    <a:pt x="520815" y="25032"/>
                  </a:lnTo>
                  <a:lnTo>
                    <a:pt x="493385" y="16239"/>
                  </a:lnTo>
                  <a:lnTo>
                    <a:pt x="464983" y="9257"/>
                  </a:lnTo>
                  <a:lnTo>
                    <a:pt x="435704" y="4169"/>
                  </a:lnTo>
                  <a:lnTo>
                    <a:pt x="405646" y="1055"/>
                  </a:lnTo>
                  <a:lnTo>
                    <a:pt x="374904" y="0"/>
                  </a:lnTo>
                  <a:lnTo>
                    <a:pt x="344161" y="1055"/>
                  </a:lnTo>
                  <a:lnTo>
                    <a:pt x="314103" y="4169"/>
                  </a:lnTo>
                  <a:lnTo>
                    <a:pt x="284824" y="9257"/>
                  </a:lnTo>
                  <a:lnTo>
                    <a:pt x="256422" y="16239"/>
                  </a:lnTo>
                  <a:lnTo>
                    <a:pt x="228992" y="25032"/>
                  </a:lnTo>
                  <a:lnTo>
                    <a:pt x="202633" y="35555"/>
                  </a:lnTo>
                  <a:lnTo>
                    <a:pt x="177439" y="47724"/>
                  </a:lnTo>
                  <a:lnTo>
                    <a:pt x="153509" y="61459"/>
                  </a:lnTo>
                  <a:lnTo>
                    <a:pt x="130938" y="76678"/>
                  </a:lnTo>
                  <a:lnTo>
                    <a:pt x="109823" y="93297"/>
                  </a:lnTo>
                  <a:lnTo>
                    <a:pt x="90260" y="111235"/>
                  </a:lnTo>
                  <a:lnTo>
                    <a:pt x="72347" y="130411"/>
                  </a:lnTo>
                  <a:lnTo>
                    <a:pt x="56179" y="150742"/>
                  </a:lnTo>
                  <a:lnTo>
                    <a:pt x="41854" y="172146"/>
                  </a:lnTo>
                  <a:lnTo>
                    <a:pt x="29467" y="194542"/>
                  </a:lnTo>
                  <a:lnTo>
                    <a:pt x="19117" y="217846"/>
                  </a:lnTo>
                  <a:lnTo>
                    <a:pt x="10898" y="241978"/>
                  </a:lnTo>
                  <a:lnTo>
                    <a:pt x="4908" y="266855"/>
                  </a:lnTo>
                  <a:lnTo>
                    <a:pt x="1243" y="292394"/>
                  </a:lnTo>
                  <a:lnTo>
                    <a:pt x="0" y="318515"/>
                  </a:lnTo>
                  <a:close/>
                </a:path>
              </a:pathLst>
            </a:custGeom>
            <a:solidFill>
              <a:srgbClr val="4471C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103328" y="2456296"/>
              <a:ext cx="749807" cy="637031"/>
            </a:xfrm>
            <a:custGeom>
              <a:rect b="b" l="l" r="r" t="t"/>
              <a:pathLst>
                <a:path extrusionOk="0" h="637031" w="749807">
                  <a:moveTo>
                    <a:pt x="0" y="318515"/>
                  </a:moveTo>
                  <a:lnTo>
                    <a:pt x="1243" y="292394"/>
                  </a:lnTo>
                  <a:lnTo>
                    <a:pt x="4908" y="266855"/>
                  </a:lnTo>
                  <a:lnTo>
                    <a:pt x="10898" y="241978"/>
                  </a:lnTo>
                  <a:lnTo>
                    <a:pt x="19117" y="217846"/>
                  </a:lnTo>
                  <a:lnTo>
                    <a:pt x="29467" y="194542"/>
                  </a:lnTo>
                  <a:lnTo>
                    <a:pt x="41854" y="172146"/>
                  </a:lnTo>
                  <a:lnTo>
                    <a:pt x="56179" y="150742"/>
                  </a:lnTo>
                  <a:lnTo>
                    <a:pt x="72347" y="130411"/>
                  </a:lnTo>
                  <a:lnTo>
                    <a:pt x="90260" y="111235"/>
                  </a:lnTo>
                  <a:lnTo>
                    <a:pt x="109823" y="93297"/>
                  </a:lnTo>
                  <a:lnTo>
                    <a:pt x="130938" y="76678"/>
                  </a:lnTo>
                  <a:lnTo>
                    <a:pt x="153509" y="61459"/>
                  </a:lnTo>
                  <a:lnTo>
                    <a:pt x="177439" y="47724"/>
                  </a:lnTo>
                  <a:lnTo>
                    <a:pt x="202633" y="35555"/>
                  </a:lnTo>
                  <a:lnTo>
                    <a:pt x="228992" y="25032"/>
                  </a:lnTo>
                  <a:lnTo>
                    <a:pt x="256422" y="16239"/>
                  </a:lnTo>
                  <a:lnTo>
                    <a:pt x="284824" y="9257"/>
                  </a:lnTo>
                  <a:lnTo>
                    <a:pt x="314103" y="4169"/>
                  </a:lnTo>
                  <a:lnTo>
                    <a:pt x="344161" y="1055"/>
                  </a:lnTo>
                  <a:lnTo>
                    <a:pt x="374904" y="0"/>
                  </a:lnTo>
                  <a:lnTo>
                    <a:pt x="405646" y="1055"/>
                  </a:lnTo>
                  <a:lnTo>
                    <a:pt x="435704" y="4169"/>
                  </a:lnTo>
                  <a:lnTo>
                    <a:pt x="464983" y="9257"/>
                  </a:lnTo>
                  <a:lnTo>
                    <a:pt x="493385" y="16239"/>
                  </a:lnTo>
                  <a:lnTo>
                    <a:pt x="520815" y="25032"/>
                  </a:lnTo>
                  <a:lnTo>
                    <a:pt x="547174" y="35555"/>
                  </a:lnTo>
                  <a:lnTo>
                    <a:pt x="572368" y="47724"/>
                  </a:lnTo>
                  <a:lnTo>
                    <a:pt x="596298" y="61459"/>
                  </a:lnTo>
                  <a:lnTo>
                    <a:pt x="618869" y="76678"/>
                  </a:lnTo>
                  <a:lnTo>
                    <a:pt x="639984" y="93297"/>
                  </a:lnTo>
                  <a:lnTo>
                    <a:pt x="659547" y="111235"/>
                  </a:lnTo>
                  <a:lnTo>
                    <a:pt x="677460" y="130411"/>
                  </a:lnTo>
                  <a:lnTo>
                    <a:pt x="693628" y="150742"/>
                  </a:lnTo>
                  <a:lnTo>
                    <a:pt x="707953" y="172146"/>
                  </a:lnTo>
                  <a:lnTo>
                    <a:pt x="720340" y="194542"/>
                  </a:lnTo>
                  <a:lnTo>
                    <a:pt x="730690" y="217846"/>
                  </a:lnTo>
                  <a:lnTo>
                    <a:pt x="738909" y="241978"/>
                  </a:lnTo>
                  <a:lnTo>
                    <a:pt x="744899" y="266855"/>
                  </a:lnTo>
                  <a:lnTo>
                    <a:pt x="748564" y="292394"/>
                  </a:lnTo>
                  <a:lnTo>
                    <a:pt x="749807" y="318515"/>
                  </a:lnTo>
                  <a:lnTo>
                    <a:pt x="748564" y="344637"/>
                  </a:lnTo>
                  <a:lnTo>
                    <a:pt x="744899" y="370176"/>
                  </a:lnTo>
                  <a:lnTo>
                    <a:pt x="738909" y="395053"/>
                  </a:lnTo>
                  <a:lnTo>
                    <a:pt x="730690" y="419185"/>
                  </a:lnTo>
                  <a:lnTo>
                    <a:pt x="720340" y="442489"/>
                  </a:lnTo>
                  <a:lnTo>
                    <a:pt x="707953" y="464885"/>
                  </a:lnTo>
                  <a:lnTo>
                    <a:pt x="693628" y="486289"/>
                  </a:lnTo>
                  <a:lnTo>
                    <a:pt x="677460" y="506620"/>
                  </a:lnTo>
                  <a:lnTo>
                    <a:pt x="659547" y="525796"/>
                  </a:lnTo>
                  <a:lnTo>
                    <a:pt x="639984" y="543734"/>
                  </a:lnTo>
                  <a:lnTo>
                    <a:pt x="618869" y="560353"/>
                  </a:lnTo>
                  <a:lnTo>
                    <a:pt x="596298" y="575572"/>
                  </a:lnTo>
                  <a:lnTo>
                    <a:pt x="572368" y="589307"/>
                  </a:lnTo>
                  <a:lnTo>
                    <a:pt x="547174" y="601476"/>
                  </a:lnTo>
                  <a:lnTo>
                    <a:pt x="520815" y="611999"/>
                  </a:lnTo>
                  <a:lnTo>
                    <a:pt x="493385" y="620792"/>
                  </a:lnTo>
                  <a:lnTo>
                    <a:pt x="464983" y="627774"/>
                  </a:lnTo>
                  <a:lnTo>
                    <a:pt x="435704" y="632862"/>
                  </a:lnTo>
                  <a:lnTo>
                    <a:pt x="405646" y="635976"/>
                  </a:lnTo>
                  <a:lnTo>
                    <a:pt x="374904" y="637031"/>
                  </a:lnTo>
                  <a:lnTo>
                    <a:pt x="344161" y="635976"/>
                  </a:lnTo>
                  <a:lnTo>
                    <a:pt x="314103" y="632862"/>
                  </a:lnTo>
                  <a:lnTo>
                    <a:pt x="284824" y="627774"/>
                  </a:lnTo>
                  <a:lnTo>
                    <a:pt x="256422" y="620792"/>
                  </a:lnTo>
                  <a:lnTo>
                    <a:pt x="228992" y="611999"/>
                  </a:lnTo>
                  <a:lnTo>
                    <a:pt x="202633" y="601476"/>
                  </a:lnTo>
                  <a:lnTo>
                    <a:pt x="177439" y="589307"/>
                  </a:lnTo>
                  <a:lnTo>
                    <a:pt x="153509" y="575572"/>
                  </a:lnTo>
                  <a:lnTo>
                    <a:pt x="130938" y="560353"/>
                  </a:lnTo>
                  <a:lnTo>
                    <a:pt x="109823" y="543734"/>
                  </a:lnTo>
                  <a:lnTo>
                    <a:pt x="90260" y="525796"/>
                  </a:lnTo>
                  <a:lnTo>
                    <a:pt x="72347" y="506620"/>
                  </a:lnTo>
                  <a:lnTo>
                    <a:pt x="56179" y="486289"/>
                  </a:lnTo>
                  <a:lnTo>
                    <a:pt x="41854" y="464885"/>
                  </a:lnTo>
                  <a:lnTo>
                    <a:pt x="29467" y="442489"/>
                  </a:lnTo>
                  <a:lnTo>
                    <a:pt x="19117" y="419185"/>
                  </a:lnTo>
                  <a:lnTo>
                    <a:pt x="10898" y="395053"/>
                  </a:lnTo>
                  <a:lnTo>
                    <a:pt x="4908" y="370176"/>
                  </a:lnTo>
                  <a:lnTo>
                    <a:pt x="1243" y="344637"/>
                  </a:lnTo>
                  <a:lnTo>
                    <a:pt x="0" y="318515"/>
                  </a:lnTo>
                  <a:close/>
                </a:path>
              </a:pathLst>
            </a:custGeom>
            <a:noFill/>
            <a:ln cap="flat" cmpd="sng" w="12175">
              <a:solidFill>
                <a:srgbClr val="4270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478994" y="2332090"/>
              <a:ext cx="0" cy="124840"/>
            </a:xfrm>
            <a:custGeom>
              <a:rect b="b" l="l" r="r" t="t"/>
              <a:pathLst>
                <a:path extrusionOk="0" h="124840" w="120000">
                  <a:moveTo>
                    <a:pt x="0" y="0"/>
                  </a:moveTo>
                  <a:lnTo>
                    <a:pt x="0" y="124840"/>
                  </a:lnTo>
                </a:path>
              </a:pathLst>
            </a:custGeom>
            <a:noFill/>
            <a:ln cap="flat" cmpd="sng" w="198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071324" y="3204580"/>
              <a:ext cx="868680" cy="755904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188672" y="3390508"/>
              <a:ext cx="630936" cy="426719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103328" y="3236584"/>
              <a:ext cx="749807" cy="637031"/>
            </a:xfrm>
            <a:custGeom>
              <a:rect b="b" l="l" r="r" t="t"/>
              <a:pathLst>
                <a:path extrusionOk="0" h="637031" w="749807">
                  <a:moveTo>
                    <a:pt x="0" y="318515"/>
                  </a:moveTo>
                  <a:lnTo>
                    <a:pt x="1243" y="344637"/>
                  </a:lnTo>
                  <a:lnTo>
                    <a:pt x="4908" y="370176"/>
                  </a:lnTo>
                  <a:lnTo>
                    <a:pt x="10898" y="395053"/>
                  </a:lnTo>
                  <a:lnTo>
                    <a:pt x="19117" y="419185"/>
                  </a:lnTo>
                  <a:lnTo>
                    <a:pt x="29467" y="442489"/>
                  </a:lnTo>
                  <a:lnTo>
                    <a:pt x="41854" y="464885"/>
                  </a:lnTo>
                  <a:lnTo>
                    <a:pt x="56179" y="486289"/>
                  </a:lnTo>
                  <a:lnTo>
                    <a:pt x="72347" y="506620"/>
                  </a:lnTo>
                  <a:lnTo>
                    <a:pt x="90260" y="525796"/>
                  </a:lnTo>
                  <a:lnTo>
                    <a:pt x="109823" y="543734"/>
                  </a:lnTo>
                  <a:lnTo>
                    <a:pt x="130938" y="560353"/>
                  </a:lnTo>
                  <a:lnTo>
                    <a:pt x="153509" y="575572"/>
                  </a:lnTo>
                  <a:lnTo>
                    <a:pt x="177439" y="589307"/>
                  </a:lnTo>
                  <a:lnTo>
                    <a:pt x="202633" y="601476"/>
                  </a:lnTo>
                  <a:lnTo>
                    <a:pt x="228992" y="611999"/>
                  </a:lnTo>
                  <a:lnTo>
                    <a:pt x="256422" y="620792"/>
                  </a:lnTo>
                  <a:lnTo>
                    <a:pt x="284824" y="627774"/>
                  </a:lnTo>
                  <a:lnTo>
                    <a:pt x="314103" y="632862"/>
                  </a:lnTo>
                  <a:lnTo>
                    <a:pt x="344161" y="635976"/>
                  </a:lnTo>
                  <a:lnTo>
                    <a:pt x="374904" y="637031"/>
                  </a:lnTo>
                  <a:lnTo>
                    <a:pt x="405646" y="635976"/>
                  </a:lnTo>
                  <a:lnTo>
                    <a:pt x="435704" y="632862"/>
                  </a:lnTo>
                  <a:lnTo>
                    <a:pt x="464983" y="627774"/>
                  </a:lnTo>
                  <a:lnTo>
                    <a:pt x="493385" y="620792"/>
                  </a:lnTo>
                  <a:lnTo>
                    <a:pt x="520815" y="611999"/>
                  </a:lnTo>
                  <a:lnTo>
                    <a:pt x="547174" y="601476"/>
                  </a:lnTo>
                  <a:lnTo>
                    <a:pt x="572368" y="589307"/>
                  </a:lnTo>
                  <a:lnTo>
                    <a:pt x="596298" y="575572"/>
                  </a:lnTo>
                  <a:lnTo>
                    <a:pt x="618869" y="560353"/>
                  </a:lnTo>
                  <a:lnTo>
                    <a:pt x="639984" y="543734"/>
                  </a:lnTo>
                  <a:lnTo>
                    <a:pt x="659547" y="525796"/>
                  </a:lnTo>
                  <a:lnTo>
                    <a:pt x="677460" y="506620"/>
                  </a:lnTo>
                  <a:lnTo>
                    <a:pt x="693628" y="486289"/>
                  </a:lnTo>
                  <a:lnTo>
                    <a:pt x="707953" y="464885"/>
                  </a:lnTo>
                  <a:lnTo>
                    <a:pt x="720340" y="442489"/>
                  </a:lnTo>
                  <a:lnTo>
                    <a:pt x="730690" y="419185"/>
                  </a:lnTo>
                  <a:lnTo>
                    <a:pt x="738909" y="395053"/>
                  </a:lnTo>
                  <a:lnTo>
                    <a:pt x="744899" y="370176"/>
                  </a:lnTo>
                  <a:lnTo>
                    <a:pt x="748564" y="344637"/>
                  </a:lnTo>
                  <a:lnTo>
                    <a:pt x="749807" y="318515"/>
                  </a:lnTo>
                  <a:lnTo>
                    <a:pt x="748564" y="292394"/>
                  </a:lnTo>
                  <a:lnTo>
                    <a:pt x="744899" y="266855"/>
                  </a:lnTo>
                  <a:lnTo>
                    <a:pt x="738909" y="241978"/>
                  </a:lnTo>
                  <a:lnTo>
                    <a:pt x="730690" y="217846"/>
                  </a:lnTo>
                  <a:lnTo>
                    <a:pt x="720340" y="194542"/>
                  </a:lnTo>
                  <a:lnTo>
                    <a:pt x="707953" y="172146"/>
                  </a:lnTo>
                  <a:lnTo>
                    <a:pt x="693628" y="150742"/>
                  </a:lnTo>
                  <a:lnTo>
                    <a:pt x="677460" y="130411"/>
                  </a:lnTo>
                  <a:lnTo>
                    <a:pt x="659547" y="111235"/>
                  </a:lnTo>
                  <a:lnTo>
                    <a:pt x="639984" y="93297"/>
                  </a:lnTo>
                  <a:lnTo>
                    <a:pt x="618869" y="76678"/>
                  </a:lnTo>
                  <a:lnTo>
                    <a:pt x="596298" y="61459"/>
                  </a:lnTo>
                  <a:lnTo>
                    <a:pt x="572368" y="47724"/>
                  </a:lnTo>
                  <a:lnTo>
                    <a:pt x="547174" y="35555"/>
                  </a:lnTo>
                  <a:lnTo>
                    <a:pt x="520815" y="25032"/>
                  </a:lnTo>
                  <a:lnTo>
                    <a:pt x="493385" y="16239"/>
                  </a:lnTo>
                  <a:lnTo>
                    <a:pt x="464983" y="9257"/>
                  </a:lnTo>
                  <a:lnTo>
                    <a:pt x="435704" y="4169"/>
                  </a:lnTo>
                  <a:lnTo>
                    <a:pt x="405646" y="1055"/>
                  </a:lnTo>
                  <a:lnTo>
                    <a:pt x="374904" y="0"/>
                  </a:lnTo>
                  <a:lnTo>
                    <a:pt x="344161" y="1055"/>
                  </a:lnTo>
                  <a:lnTo>
                    <a:pt x="314103" y="4169"/>
                  </a:lnTo>
                  <a:lnTo>
                    <a:pt x="284824" y="9257"/>
                  </a:lnTo>
                  <a:lnTo>
                    <a:pt x="256422" y="16239"/>
                  </a:lnTo>
                  <a:lnTo>
                    <a:pt x="228992" y="25032"/>
                  </a:lnTo>
                  <a:lnTo>
                    <a:pt x="202633" y="35555"/>
                  </a:lnTo>
                  <a:lnTo>
                    <a:pt x="177439" y="47724"/>
                  </a:lnTo>
                  <a:lnTo>
                    <a:pt x="153509" y="61459"/>
                  </a:lnTo>
                  <a:lnTo>
                    <a:pt x="130938" y="76678"/>
                  </a:lnTo>
                  <a:lnTo>
                    <a:pt x="109823" y="93297"/>
                  </a:lnTo>
                  <a:lnTo>
                    <a:pt x="90260" y="111235"/>
                  </a:lnTo>
                  <a:lnTo>
                    <a:pt x="72347" y="130411"/>
                  </a:lnTo>
                  <a:lnTo>
                    <a:pt x="56179" y="150742"/>
                  </a:lnTo>
                  <a:lnTo>
                    <a:pt x="41854" y="172146"/>
                  </a:lnTo>
                  <a:lnTo>
                    <a:pt x="29467" y="194542"/>
                  </a:lnTo>
                  <a:lnTo>
                    <a:pt x="19117" y="217846"/>
                  </a:lnTo>
                  <a:lnTo>
                    <a:pt x="10898" y="241978"/>
                  </a:lnTo>
                  <a:lnTo>
                    <a:pt x="4908" y="266855"/>
                  </a:lnTo>
                  <a:lnTo>
                    <a:pt x="1243" y="292394"/>
                  </a:lnTo>
                  <a:lnTo>
                    <a:pt x="0" y="318515"/>
                  </a:lnTo>
                  <a:close/>
                </a:path>
              </a:pathLst>
            </a:custGeom>
            <a:solidFill>
              <a:srgbClr val="4471C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103328" y="3236584"/>
              <a:ext cx="749807" cy="637031"/>
            </a:xfrm>
            <a:custGeom>
              <a:rect b="b" l="l" r="r" t="t"/>
              <a:pathLst>
                <a:path extrusionOk="0" h="637031" w="749807">
                  <a:moveTo>
                    <a:pt x="0" y="318515"/>
                  </a:moveTo>
                  <a:lnTo>
                    <a:pt x="1243" y="292394"/>
                  </a:lnTo>
                  <a:lnTo>
                    <a:pt x="4908" y="266855"/>
                  </a:lnTo>
                  <a:lnTo>
                    <a:pt x="10898" y="241978"/>
                  </a:lnTo>
                  <a:lnTo>
                    <a:pt x="19117" y="217846"/>
                  </a:lnTo>
                  <a:lnTo>
                    <a:pt x="29467" y="194542"/>
                  </a:lnTo>
                  <a:lnTo>
                    <a:pt x="41854" y="172146"/>
                  </a:lnTo>
                  <a:lnTo>
                    <a:pt x="56179" y="150742"/>
                  </a:lnTo>
                  <a:lnTo>
                    <a:pt x="72347" y="130411"/>
                  </a:lnTo>
                  <a:lnTo>
                    <a:pt x="90260" y="111235"/>
                  </a:lnTo>
                  <a:lnTo>
                    <a:pt x="109823" y="93297"/>
                  </a:lnTo>
                  <a:lnTo>
                    <a:pt x="130938" y="76678"/>
                  </a:lnTo>
                  <a:lnTo>
                    <a:pt x="153509" y="61459"/>
                  </a:lnTo>
                  <a:lnTo>
                    <a:pt x="177439" y="47724"/>
                  </a:lnTo>
                  <a:lnTo>
                    <a:pt x="202633" y="35555"/>
                  </a:lnTo>
                  <a:lnTo>
                    <a:pt x="228992" y="25032"/>
                  </a:lnTo>
                  <a:lnTo>
                    <a:pt x="256422" y="16239"/>
                  </a:lnTo>
                  <a:lnTo>
                    <a:pt x="284824" y="9257"/>
                  </a:lnTo>
                  <a:lnTo>
                    <a:pt x="314103" y="4169"/>
                  </a:lnTo>
                  <a:lnTo>
                    <a:pt x="344161" y="1055"/>
                  </a:lnTo>
                  <a:lnTo>
                    <a:pt x="374904" y="0"/>
                  </a:lnTo>
                  <a:lnTo>
                    <a:pt x="405646" y="1055"/>
                  </a:lnTo>
                  <a:lnTo>
                    <a:pt x="435704" y="4169"/>
                  </a:lnTo>
                  <a:lnTo>
                    <a:pt x="464983" y="9257"/>
                  </a:lnTo>
                  <a:lnTo>
                    <a:pt x="493385" y="16239"/>
                  </a:lnTo>
                  <a:lnTo>
                    <a:pt x="520815" y="25032"/>
                  </a:lnTo>
                  <a:lnTo>
                    <a:pt x="547174" y="35555"/>
                  </a:lnTo>
                  <a:lnTo>
                    <a:pt x="572368" y="47724"/>
                  </a:lnTo>
                  <a:lnTo>
                    <a:pt x="596298" y="61459"/>
                  </a:lnTo>
                  <a:lnTo>
                    <a:pt x="618869" y="76678"/>
                  </a:lnTo>
                  <a:lnTo>
                    <a:pt x="639984" y="93297"/>
                  </a:lnTo>
                  <a:lnTo>
                    <a:pt x="659547" y="111235"/>
                  </a:lnTo>
                  <a:lnTo>
                    <a:pt x="677460" y="130411"/>
                  </a:lnTo>
                  <a:lnTo>
                    <a:pt x="693628" y="150742"/>
                  </a:lnTo>
                  <a:lnTo>
                    <a:pt x="707953" y="172146"/>
                  </a:lnTo>
                  <a:lnTo>
                    <a:pt x="720340" y="194542"/>
                  </a:lnTo>
                  <a:lnTo>
                    <a:pt x="730690" y="217846"/>
                  </a:lnTo>
                  <a:lnTo>
                    <a:pt x="738909" y="241978"/>
                  </a:lnTo>
                  <a:lnTo>
                    <a:pt x="744899" y="266855"/>
                  </a:lnTo>
                  <a:lnTo>
                    <a:pt x="748564" y="292394"/>
                  </a:lnTo>
                  <a:lnTo>
                    <a:pt x="749807" y="318515"/>
                  </a:lnTo>
                  <a:lnTo>
                    <a:pt x="748564" y="344637"/>
                  </a:lnTo>
                  <a:lnTo>
                    <a:pt x="744899" y="370176"/>
                  </a:lnTo>
                  <a:lnTo>
                    <a:pt x="738909" y="395053"/>
                  </a:lnTo>
                  <a:lnTo>
                    <a:pt x="730690" y="419185"/>
                  </a:lnTo>
                  <a:lnTo>
                    <a:pt x="720340" y="442489"/>
                  </a:lnTo>
                  <a:lnTo>
                    <a:pt x="707953" y="464885"/>
                  </a:lnTo>
                  <a:lnTo>
                    <a:pt x="693628" y="486289"/>
                  </a:lnTo>
                  <a:lnTo>
                    <a:pt x="677460" y="506620"/>
                  </a:lnTo>
                  <a:lnTo>
                    <a:pt x="659547" y="525796"/>
                  </a:lnTo>
                  <a:lnTo>
                    <a:pt x="639984" y="543734"/>
                  </a:lnTo>
                  <a:lnTo>
                    <a:pt x="618869" y="560353"/>
                  </a:lnTo>
                  <a:lnTo>
                    <a:pt x="596298" y="575572"/>
                  </a:lnTo>
                  <a:lnTo>
                    <a:pt x="572368" y="589307"/>
                  </a:lnTo>
                  <a:lnTo>
                    <a:pt x="547174" y="601476"/>
                  </a:lnTo>
                  <a:lnTo>
                    <a:pt x="520815" y="611999"/>
                  </a:lnTo>
                  <a:lnTo>
                    <a:pt x="493385" y="620792"/>
                  </a:lnTo>
                  <a:lnTo>
                    <a:pt x="464983" y="627774"/>
                  </a:lnTo>
                  <a:lnTo>
                    <a:pt x="435704" y="632862"/>
                  </a:lnTo>
                  <a:lnTo>
                    <a:pt x="405646" y="635976"/>
                  </a:lnTo>
                  <a:lnTo>
                    <a:pt x="374904" y="637031"/>
                  </a:lnTo>
                  <a:lnTo>
                    <a:pt x="344161" y="635976"/>
                  </a:lnTo>
                  <a:lnTo>
                    <a:pt x="314103" y="632862"/>
                  </a:lnTo>
                  <a:lnTo>
                    <a:pt x="284824" y="627774"/>
                  </a:lnTo>
                  <a:lnTo>
                    <a:pt x="256422" y="620792"/>
                  </a:lnTo>
                  <a:lnTo>
                    <a:pt x="228992" y="611999"/>
                  </a:lnTo>
                  <a:lnTo>
                    <a:pt x="202633" y="601476"/>
                  </a:lnTo>
                  <a:lnTo>
                    <a:pt x="177439" y="589307"/>
                  </a:lnTo>
                  <a:lnTo>
                    <a:pt x="153509" y="575572"/>
                  </a:lnTo>
                  <a:lnTo>
                    <a:pt x="130938" y="560353"/>
                  </a:lnTo>
                  <a:lnTo>
                    <a:pt x="109823" y="543734"/>
                  </a:lnTo>
                  <a:lnTo>
                    <a:pt x="90260" y="525796"/>
                  </a:lnTo>
                  <a:lnTo>
                    <a:pt x="72347" y="506620"/>
                  </a:lnTo>
                  <a:lnTo>
                    <a:pt x="56179" y="486289"/>
                  </a:lnTo>
                  <a:lnTo>
                    <a:pt x="41854" y="464885"/>
                  </a:lnTo>
                  <a:lnTo>
                    <a:pt x="29467" y="442489"/>
                  </a:lnTo>
                  <a:lnTo>
                    <a:pt x="19117" y="419185"/>
                  </a:lnTo>
                  <a:lnTo>
                    <a:pt x="10898" y="395053"/>
                  </a:lnTo>
                  <a:lnTo>
                    <a:pt x="4908" y="370176"/>
                  </a:lnTo>
                  <a:lnTo>
                    <a:pt x="1243" y="344637"/>
                  </a:lnTo>
                  <a:lnTo>
                    <a:pt x="0" y="318515"/>
                  </a:lnTo>
                  <a:close/>
                </a:path>
              </a:pathLst>
            </a:custGeom>
            <a:noFill/>
            <a:ln cap="flat" cmpd="sng" w="12175">
              <a:solidFill>
                <a:srgbClr val="4270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478994" y="3112378"/>
              <a:ext cx="0" cy="124840"/>
            </a:xfrm>
            <a:custGeom>
              <a:rect b="b" l="l" r="r" t="t"/>
              <a:pathLst>
                <a:path extrusionOk="0" h="124840" w="120000">
                  <a:moveTo>
                    <a:pt x="0" y="0"/>
                  </a:moveTo>
                  <a:lnTo>
                    <a:pt x="0" y="124840"/>
                  </a:lnTo>
                </a:path>
              </a:pathLst>
            </a:custGeom>
            <a:noFill/>
            <a:ln cap="flat" cmpd="sng" w="198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071324" y="3984868"/>
              <a:ext cx="868680" cy="757428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188672" y="4170796"/>
              <a:ext cx="630936" cy="426719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103328" y="4016872"/>
              <a:ext cx="749807" cy="638556"/>
            </a:xfrm>
            <a:custGeom>
              <a:rect b="b" l="l" r="r" t="t"/>
              <a:pathLst>
                <a:path extrusionOk="0" h="638555" w="749807">
                  <a:moveTo>
                    <a:pt x="0" y="319278"/>
                  </a:moveTo>
                  <a:lnTo>
                    <a:pt x="1243" y="345456"/>
                  </a:lnTo>
                  <a:lnTo>
                    <a:pt x="4908" y="371052"/>
                  </a:lnTo>
                  <a:lnTo>
                    <a:pt x="10898" y="395985"/>
                  </a:lnTo>
                  <a:lnTo>
                    <a:pt x="19117" y="420172"/>
                  </a:lnTo>
                  <a:lnTo>
                    <a:pt x="29467" y="443531"/>
                  </a:lnTo>
                  <a:lnTo>
                    <a:pt x="41854" y="465979"/>
                  </a:lnTo>
                  <a:lnTo>
                    <a:pt x="56179" y="487435"/>
                  </a:lnTo>
                  <a:lnTo>
                    <a:pt x="72347" y="507815"/>
                  </a:lnTo>
                  <a:lnTo>
                    <a:pt x="90260" y="527037"/>
                  </a:lnTo>
                  <a:lnTo>
                    <a:pt x="109823" y="545020"/>
                  </a:lnTo>
                  <a:lnTo>
                    <a:pt x="130938" y="561681"/>
                  </a:lnTo>
                  <a:lnTo>
                    <a:pt x="153509" y="576937"/>
                  </a:lnTo>
                  <a:lnTo>
                    <a:pt x="177439" y="590707"/>
                  </a:lnTo>
                  <a:lnTo>
                    <a:pt x="202633" y="602908"/>
                  </a:lnTo>
                  <a:lnTo>
                    <a:pt x="228992" y="613457"/>
                  </a:lnTo>
                  <a:lnTo>
                    <a:pt x="256422" y="622273"/>
                  </a:lnTo>
                  <a:lnTo>
                    <a:pt x="284824" y="629273"/>
                  </a:lnTo>
                  <a:lnTo>
                    <a:pt x="314103" y="634375"/>
                  </a:lnTo>
                  <a:lnTo>
                    <a:pt x="344161" y="637497"/>
                  </a:lnTo>
                  <a:lnTo>
                    <a:pt x="374904" y="638556"/>
                  </a:lnTo>
                  <a:lnTo>
                    <a:pt x="405646" y="637497"/>
                  </a:lnTo>
                  <a:lnTo>
                    <a:pt x="435704" y="634375"/>
                  </a:lnTo>
                  <a:lnTo>
                    <a:pt x="464983" y="629273"/>
                  </a:lnTo>
                  <a:lnTo>
                    <a:pt x="493385" y="622273"/>
                  </a:lnTo>
                  <a:lnTo>
                    <a:pt x="520815" y="613457"/>
                  </a:lnTo>
                  <a:lnTo>
                    <a:pt x="547174" y="602908"/>
                  </a:lnTo>
                  <a:lnTo>
                    <a:pt x="572368" y="590707"/>
                  </a:lnTo>
                  <a:lnTo>
                    <a:pt x="596298" y="576937"/>
                  </a:lnTo>
                  <a:lnTo>
                    <a:pt x="618869" y="561681"/>
                  </a:lnTo>
                  <a:lnTo>
                    <a:pt x="639984" y="545020"/>
                  </a:lnTo>
                  <a:lnTo>
                    <a:pt x="659547" y="527037"/>
                  </a:lnTo>
                  <a:lnTo>
                    <a:pt x="677460" y="507815"/>
                  </a:lnTo>
                  <a:lnTo>
                    <a:pt x="693628" y="487435"/>
                  </a:lnTo>
                  <a:lnTo>
                    <a:pt x="707953" y="465979"/>
                  </a:lnTo>
                  <a:lnTo>
                    <a:pt x="720340" y="443531"/>
                  </a:lnTo>
                  <a:lnTo>
                    <a:pt x="730690" y="420172"/>
                  </a:lnTo>
                  <a:lnTo>
                    <a:pt x="738909" y="395985"/>
                  </a:lnTo>
                  <a:lnTo>
                    <a:pt x="744899" y="371052"/>
                  </a:lnTo>
                  <a:lnTo>
                    <a:pt x="748564" y="345456"/>
                  </a:lnTo>
                  <a:lnTo>
                    <a:pt x="749807" y="319278"/>
                  </a:lnTo>
                  <a:lnTo>
                    <a:pt x="748564" y="293099"/>
                  </a:lnTo>
                  <a:lnTo>
                    <a:pt x="744899" y="267503"/>
                  </a:lnTo>
                  <a:lnTo>
                    <a:pt x="738909" y="242570"/>
                  </a:lnTo>
                  <a:lnTo>
                    <a:pt x="730690" y="218383"/>
                  </a:lnTo>
                  <a:lnTo>
                    <a:pt x="720340" y="195024"/>
                  </a:lnTo>
                  <a:lnTo>
                    <a:pt x="707953" y="172576"/>
                  </a:lnTo>
                  <a:lnTo>
                    <a:pt x="693628" y="151120"/>
                  </a:lnTo>
                  <a:lnTo>
                    <a:pt x="677460" y="130740"/>
                  </a:lnTo>
                  <a:lnTo>
                    <a:pt x="659547" y="111518"/>
                  </a:lnTo>
                  <a:lnTo>
                    <a:pt x="639984" y="93535"/>
                  </a:lnTo>
                  <a:lnTo>
                    <a:pt x="618869" y="76874"/>
                  </a:lnTo>
                  <a:lnTo>
                    <a:pt x="596298" y="61618"/>
                  </a:lnTo>
                  <a:lnTo>
                    <a:pt x="572368" y="47848"/>
                  </a:lnTo>
                  <a:lnTo>
                    <a:pt x="547174" y="35647"/>
                  </a:lnTo>
                  <a:lnTo>
                    <a:pt x="520815" y="25098"/>
                  </a:lnTo>
                  <a:lnTo>
                    <a:pt x="493385" y="16282"/>
                  </a:lnTo>
                  <a:lnTo>
                    <a:pt x="464983" y="9282"/>
                  </a:lnTo>
                  <a:lnTo>
                    <a:pt x="435704" y="4180"/>
                  </a:lnTo>
                  <a:lnTo>
                    <a:pt x="405646" y="1058"/>
                  </a:lnTo>
                  <a:lnTo>
                    <a:pt x="374904" y="0"/>
                  </a:lnTo>
                  <a:lnTo>
                    <a:pt x="344161" y="1058"/>
                  </a:lnTo>
                  <a:lnTo>
                    <a:pt x="314103" y="4180"/>
                  </a:lnTo>
                  <a:lnTo>
                    <a:pt x="284824" y="9282"/>
                  </a:lnTo>
                  <a:lnTo>
                    <a:pt x="256422" y="16282"/>
                  </a:lnTo>
                  <a:lnTo>
                    <a:pt x="228992" y="25098"/>
                  </a:lnTo>
                  <a:lnTo>
                    <a:pt x="202633" y="35647"/>
                  </a:lnTo>
                  <a:lnTo>
                    <a:pt x="177439" y="47848"/>
                  </a:lnTo>
                  <a:lnTo>
                    <a:pt x="153509" y="61618"/>
                  </a:lnTo>
                  <a:lnTo>
                    <a:pt x="130938" y="76874"/>
                  </a:lnTo>
                  <a:lnTo>
                    <a:pt x="109823" y="93535"/>
                  </a:lnTo>
                  <a:lnTo>
                    <a:pt x="90260" y="111518"/>
                  </a:lnTo>
                  <a:lnTo>
                    <a:pt x="72347" y="130740"/>
                  </a:lnTo>
                  <a:lnTo>
                    <a:pt x="56179" y="151120"/>
                  </a:lnTo>
                  <a:lnTo>
                    <a:pt x="41854" y="172576"/>
                  </a:lnTo>
                  <a:lnTo>
                    <a:pt x="29467" y="195024"/>
                  </a:lnTo>
                  <a:lnTo>
                    <a:pt x="19117" y="218383"/>
                  </a:lnTo>
                  <a:lnTo>
                    <a:pt x="10898" y="242570"/>
                  </a:lnTo>
                  <a:lnTo>
                    <a:pt x="4908" y="267503"/>
                  </a:lnTo>
                  <a:lnTo>
                    <a:pt x="1243" y="293099"/>
                  </a:lnTo>
                  <a:lnTo>
                    <a:pt x="0" y="319278"/>
                  </a:lnTo>
                  <a:close/>
                </a:path>
              </a:pathLst>
            </a:custGeom>
            <a:solidFill>
              <a:srgbClr val="4471C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103328" y="4016872"/>
              <a:ext cx="749807" cy="638556"/>
            </a:xfrm>
            <a:custGeom>
              <a:rect b="b" l="l" r="r" t="t"/>
              <a:pathLst>
                <a:path extrusionOk="0" h="638555" w="749807">
                  <a:moveTo>
                    <a:pt x="0" y="319278"/>
                  </a:moveTo>
                  <a:lnTo>
                    <a:pt x="1243" y="293099"/>
                  </a:lnTo>
                  <a:lnTo>
                    <a:pt x="4908" y="267503"/>
                  </a:lnTo>
                  <a:lnTo>
                    <a:pt x="10898" y="242570"/>
                  </a:lnTo>
                  <a:lnTo>
                    <a:pt x="19117" y="218383"/>
                  </a:lnTo>
                  <a:lnTo>
                    <a:pt x="29467" y="195024"/>
                  </a:lnTo>
                  <a:lnTo>
                    <a:pt x="41854" y="172576"/>
                  </a:lnTo>
                  <a:lnTo>
                    <a:pt x="56179" y="151120"/>
                  </a:lnTo>
                  <a:lnTo>
                    <a:pt x="72347" y="130740"/>
                  </a:lnTo>
                  <a:lnTo>
                    <a:pt x="90260" y="111518"/>
                  </a:lnTo>
                  <a:lnTo>
                    <a:pt x="109823" y="93535"/>
                  </a:lnTo>
                  <a:lnTo>
                    <a:pt x="130938" y="76874"/>
                  </a:lnTo>
                  <a:lnTo>
                    <a:pt x="153509" y="61618"/>
                  </a:lnTo>
                  <a:lnTo>
                    <a:pt x="177439" y="47848"/>
                  </a:lnTo>
                  <a:lnTo>
                    <a:pt x="202633" y="35647"/>
                  </a:lnTo>
                  <a:lnTo>
                    <a:pt x="228992" y="25098"/>
                  </a:lnTo>
                  <a:lnTo>
                    <a:pt x="256422" y="16282"/>
                  </a:lnTo>
                  <a:lnTo>
                    <a:pt x="284824" y="9282"/>
                  </a:lnTo>
                  <a:lnTo>
                    <a:pt x="314103" y="4180"/>
                  </a:lnTo>
                  <a:lnTo>
                    <a:pt x="344161" y="1058"/>
                  </a:lnTo>
                  <a:lnTo>
                    <a:pt x="374904" y="0"/>
                  </a:lnTo>
                  <a:lnTo>
                    <a:pt x="405646" y="1058"/>
                  </a:lnTo>
                  <a:lnTo>
                    <a:pt x="435704" y="4180"/>
                  </a:lnTo>
                  <a:lnTo>
                    <a:pt x="464983" y="9282"/>
                  </a:lnTo>
                  <a:lnTo>
                    <a:pt x="493385" y="16282"/>
                  </a:lnTo>
                  <a:lnTo>
                    <a:pt x="520815" y="25098"/>
                  </a:lnTo>
                  <a:lnTo>
                    <a:pt x="547174" y="35647"/>
                  </a:lnTo>
                  <a:lnTo>
                    <a:pt x="572368" y="47848"/>
                  </a:lnTo>
                  <a:lnTo>
                    <a:pt x="596298" y="61618"/>
                  </a:lnTo>
                  <a:lnTo>
                    <a:pt x="618869" y="76874"/>
                  </a:lnTo>
                  <a:lnTo>
                    <a:pt x="639984" y="93535"/>
                  </a:lnTo>
                  <a:lnTo>
                    <a:pt x="659547" y="111518"/>
                  </a:lnTo>
                  <a:lnTo>
                    <a:pt x="677460" y="130740"/>
                  </a:lnTo>
                  <a:lnTo>
                    <a:pt x="693628" y="151120"/>
                  </a:lnTo>
                  <a:lnTo>
                    <a:pt x="707953" y="172576"/>
                  </a:lnTo>
                  <a:lnTo>
                    <a:pt x="720340" y="195024"/>
                  </a:lnTo>
                  <a:lnTo>
                    <a:pt x="730690" y="218383"/>
                  </a:lnTo>
                  <a:lnTo>
                    <a:pt x="738909" y="242570"/>
                  </a:lnTo>
                  <a:lnTo>
                    <a:pt x="744899" y="267503"/>
                  </a:lnTo>
                  <a:lnTo>
                    <a:pt x="748564" y="293099"/>
                  </a:lnTo>
                  <a:lnTo>
                    <a:pt x="749807" y="319278"/>
                  </a:lnTo>
                  <a:lnTo>
                    <a:pt x="748564" y="345456"/>
                  </a:lnTo>
                  <a:lnTo>
                    <a:pt x="744899" y="371052"/>
                  </a:lnTo>
                  <a:lnTo>
                    <a:pt x="738909" y="395985"/>
                  </a:lnTo>
                  <a:lnTo>
                    <a:pt x="730690" y="420172"/>
                  </a:lnTo>
                  <a:lnTo>
                    <a:pt x="720340" y="443531"/>
                  </a:lnTo>
                  <a:lnTo>
                    <a:pt x="707953" y="465979"/>
                  </a:lnTo>
                  <a:lnTo>
                    <a:pt x="693628" y="487435"/>
                  </a:lnTo>
                  <a:lnTo>
                    <a:pt x="677460" y="507815"/>
                  </a:lnTo>
                  <a:lnTo>
                    <a:pt x="659547" y="527037"/>
                  </a:lnTo>
                  <a:lnTo>
                    <a:pt x="639984" y="545020"/>
                  </a:lnTo>
                  <a:lnTo>
                    <a:pt x="618869" y="561681"/>
                  </a:lnTo>
                  <a:lnTo>
                    <a:pt x="596298" y="576937"/>
                  </a:lnTo>
                  <a:lnTo>
                    <a:pt x="572368" y="590707"/>
                  </a:lnTo>
                  <a:lnTo>
                    <a:pt x="547174" y="602908"/>
                  </a:lnTo>
                  <a:lnTo>
                    <a:pt x="520815" y="613457"/>
                  </a:lnTo>
                  <a:lnTo>
                    <a:pt x="493385" y="622273"/>
                  </a:lnTo>
                  <a:lnTo>
                    <a:pt x="464983" y="629273"/>
                  </a:lnTo>
                  <a:lnTo>
                    <a:pt x="435704" y="634375"/>
                  </a:lnTo>
                  <a:lnTo>
                    <a:pt x="405646" y="637497"/>
                  </a:lnTo>
                  <a:lnTo>
                    <a:pt x="374904" y="638556"/>
                  </a:lnTo>
                  <a:lnTo>
                    <a:pt x="344161" y="637497"/>
                  </a:lnTo>
                  <a:lnTo>
                    <a:pt x="314103" y="634375"/>
                  </a:lnTo>
                  <a:lnTo>
                    <a:pt x="284824" y="629273"/>
                  </a:lnTo>
                  <a:lnTo>
                    <a:pt x="256422" y="622273"/>
                  </a:lnTo>
                  <a:lnTo>
                    <a:pt x="228992" y="613457"/>
                  </a:lnTo>
                  <a:lnTo>
                    <a:pt x="202633" y="602908"/>
                  </a:lnTo>
                  <a:lnTo>
                    <a:pt x="177439" y="590707"/>
                  </a:lnTo>
                  <a:lnTo>
                    <a:pt x="153509" y="576937"/>
                  </a:lnTo>
                  <a:lnTo>
                    <a:pt x="130938" y="561681"/>
                  </a:lnTo>
                  <a:lnTo>
                    <a:pt x="109823" y="545020"/>
                  </a:lnTo>
                  <a:lnTo>
                    <a:pt x="90260" y="527037"/>
                  </a:lnTo>
                  <a:lnTo>
                    <a:pt x="72347" y="507815"/>
                  </a:lnTo>
                  <a:lnTo>
                    <a:pt x="56179" y="487435"/>
                  </a:lnTo>
                  <a:lnTo>
                    <a:pt x="41854" y="465979"/>
                  </a:lnTo>
                  <a:lnTo>
                    <a:pt x="29467" y="443531"/>
                  </a:lnTo>
                  <a:lnTo>
                    <a:pt x="19117" y="420172"/>
                  </a:lnTo>
                  <a:lnTo>
                    <a:pt x="10898" y="395985"/>
                  </a:lnTo>
                  <a:lnTo>
                    <a:pt x="4908" y="371052"/>
                  </a:lnTo>
                  <a:lnTo>
                    <a:pt x="1243" y="345456"/>
                  </a:lnTo>
                  <a:lnTo>
                    <a:pt x="0" y="319278"/>
                  </a:lnTo>
                  <a:close/>
                </a:path>
              </a:pathLst>
            </a:custGeom>
            <a:noFill/>
            <a:ln cap="flat" cmpd="sng" w="12175">
              <a:solidFill>
                <a:srgbClr val="4270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478994" y="3894190"/>
              <a:ext cx="0" cy="124841"/>
            </a:xfrm>
            <a:custGeom>
              <a:rect b="b" l="l" r="r" t="t"/>
              <a:pathLst>
                <a:path extrusionOk="0" h="124841" w="120000">
                  <a:moveTo>
                    <a:pt x="0" y="0"/>
                  </a:moveTo>
                  <a:lnTo>
                    <a:pt x="0" y="124841"/>
                  </a:lnTo>
                </a:path>
              </a:pathLst>
            </a:custGeom>
            <a:noFill/>
            <a:ln cap="flat" cmpd="sng" w="198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071324" y="4775823"/>
              <a:ext cx="868680" cy="755904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188672" y="4960228"/>
              <a:ext cx="630936" cy="42672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103328" y="4807828"/>
              <a:ext cx="749807" cy="637032"/>
            </a:xfrm>
            <a:custGeom>
              <a:rect b="b" l="l" r="r" t="t"/>
              <a:pathLst>
                <a:path extrusionOk="0" h="637032" w="749807">
                  <a:moveTo>
                    <a:pt x="0" y="318516"/>
                  </a:moveTo>
                  <a:lnTo>
                    <a:pt x="1243" y="344638"/>
                  </a:lnTo>
                  <a:lnTo>
                    <a:pt x="4908" y="370180"/>
                  </a:lnTo>
                  <a:lnTo>
                    <a:pt x="10898" y="395057"/>
                  </a:lnTo>
                  <a:lnTo>
                    <a:pt x="19117" y="419190"/>
                  </a:lnTo>
                  <a:lnTo>
                    <a:pt x="29467" y="442495"/>
                  </a:lnTo>
                  <a:lnTo>
                    <a:pt x="41854" y="464890"/>
                  </a:lnTo>
                  <a:lnTo>
                    <a:pt x="56179" y="486294"/>
                  </a:lnTo>
                  <a:lnTo>
                    <a:pt x="72347" y="506625"/>
                  </a:lnTo>
                  <a:lnTo>
                    <a:pt x="90260" y="525801"/>
                  </a:lnTo>
                  <a:lnTo>
                    <a:pt x="109823" y="543739"/>
                  </a:lnTo>
                  <a:lnTo>
                    <a:pt x="130938" y="560358"/>
                  </a:lnTo>
                  <a:lnTo>
                    <a:pt x="153509" y="575575"/>
                  </a:lnTo>
                  <a:lnTo>
                    <a:pt x="177439" y="589310"/>
                  </a:lnTo>
                  <a:lnTo>
                    <a:pt x="202633" y="601479"/>
                  </a:lnTo>
                  <a:lnTo>
                    <a:pt x="228992" y="612000"/>
                  </a:lnTo>
                  <a:lnTo>
                    <a:pt x="256422" y="620793"/>
                  </a:lnTo>
                  <a:lnTo>
                    <a:pt x="284824" y="627774"/>
                  </a:lnTo>
                  <a:lnTo>
                    <a:pt x="314103" y="632863"/>
                  </a:lnTo>
                  <a:lnTo>
                    <a:pt x="344161" y="635976"/>
                  </a:lnTo>
                  <a:lnTo>
                    <a:pt x="374904" y="637032"/>
                  </a:lnTo>
                  <a:lnTo>
                    <a:pt x="405646" y="635976"/>
                  </a:lnTo>
                  <a:lnTo>
                    <a:pt x="435704" y="632863"/>
                  </a:lnTo>
                  <a:lnTo>
                    <a:pt x="464983" y="627774"/>
                  </a:lnTo>
                  <a:lnTo>
                    <a:pt x="493385" y="620793"/>
                  </a:lnTo>
                  <a:lnTo>
                    <a:pt x="520815" y="612000"/>
                  </a:lnTo>
                  <a:lnTo>
                    <a:pt x="547174" y="601479"/>
                  </a:lnTo>
                  <a:lnTo>
                    <a:pt x="572368" y="589310"/>
                  </a:lnTo>
                  <a:lnTo>
                    <a:pt x="596298" y="575575"/>
                  </a:lnTo>
                  <a:lnTo>
                    <a:pt x="618869" y="560358"/>
                  </a:lnTo>
                  <a:lnTo>
                    <a:pt x="639984" y="543739"/>
                  </a:lnTo>
                  <a:lnTo>
                    <a:pt x="659547" y="525801"/>
                  </a:lnTo>
                  <a:lnTo>
                    <a:pt x="677460" y="506625"/>
                  </a:lnTo>
                  <a:lnTo>
                    <a:pt x="693628" y="486294"/>
                  </a:lnTo>
                  <a:lnTo>
                    <a:pt x="707953" y="464890"/>
                  </a:lnTo>
                  <a:lnTo>
                    <a:pt x="720340" y="442495"/>
                  </a:lnTo>
                  <a:lnTo>
                    <a:pt x="730690" y="419190"/>
                  </a:lnTo>
                  <a:lnTo>
                    <a:pt x="738909" y="395057"/>
                  </a:lnTo>
                  <a:lnTo>
                    <a:pt x="744899" y="370180"/>
                  </a:lnTo>
                  <a:lnTo>
                    <a:pt x="748564" y="344638"/>
                  </a:lnTo>
                  <a:lnTo>
                    <a:pt x="749807" y="318516"/>
                  </a:lnTo>
                  <a:lnTo>
                    <a:pt x="748564" y="292394"/>
                  </a:lnTo>
                  <a:lnTo>
                    <a:pt x="744899" y="266855"/>
                  </a:lnTo>
                  <a:lnTo>
                    <a:pt x="738909" y="241978"/>
                  </a:lnTo>
                  <a:lnTo>
                    <a:pt x="730690" y="217846"/>
                  </a:lnTo>
                  <a:lnTo>
                    <a:pt x="720340" y="194542"/>
                  </a:lnTo>
                  <a:lnTo>
                    <a:pt x="707953" y="172146"/>
                  </a:lnTo>
                  <a:lnTo>
                    <a:pt x="693628" y="150742"/>
                  </a:lnTo>
                  <a:lnTo>
                    <a:pt x="677460" y="130411"/>
                  </a:lnTo>
                  <a:lnTo>
                    <a:pt x="659547" y="111235"/>
                  </a:lnTo>
                  <a:lnTo>
                    <a:pt x="639984" y="93297"/>
                  </a:lnTo>
                  <a:lnTo>
                    <a:pt x="618869" y="76678"/>
                  </a:lnTo>
                  <a:lnTo>
                    <a:pt x="596298" y="61459"/>
                  </a:lnTo>
                  <a:lnTo>
                    <a:pt x="572368" y="47724"/>
                  </a:lnTo>
                  <a:lnTo>
                    <a:pt x="547174" y="35555"/>
                  </a:lnTo>
                  <a:lnTo>
                    <a:pt x="520815" y="25032"/>
                  </a:lnTo>
                  <a:lnTo>
                    <a:pt x="493385" y="16239"/>
                  </a:lnTo>
                  <a:lnTo>
                    <a:pt x="464983" y="9257"/>
                  </a:lnTo>
                  <a:lnTo>
                    <a:pt x="435704" y="4169"/>
                  </a:lnTo>
                  <a:lnTo>
                    <a:pt x="405646" y="1055"/>
                  </a:lnTo>
                  <a:lnTo>
                    <a:pt x="374904" y="0"/>
                  </a:lnTo>
                  <a:lnTo>
                    <a:pt x="344161" y="1055"/>
                  </a:lnTo>
                  <a:lnTo>
                    <a:pt x="314103" y="4169"/>
                  </a:lnTo>
                  <a:lnTo>
                    <a:pt x="284824" y="9257"/>
                  </a:lnTo>
                  <a:lnTo>
                    <a:pt x="256422" y="16239"/>
                  </a:lnTo>
                  <a:lnTo>
                    <a:pt x="228992" y="25032"/>
                  </a:lnTo>
                  <a:lnTo>
                    <a:pt x="202633" y="35555"/>
                  </a:lnTo>
                  <a:lnTo>
                    <a:pt x="177439" y="47724"/>
                  </a:lnTo>
                  <a:lnTo>
                    <a:pt x="153509" y="61459"/>
                  </a:lnTo>
                  <a:lnTo>
                    <a:pt x="130938" y="76678"/>
                  </a:lnTo>
                  <a:lnTo>
                    <a:pt x="109823" y="93297"/>
                  </a:lnTo>
                  <a:lnTo>
                    <a:pt x="90260" y="111235"/>
                  </a:lnTo>
                  <a:lnTo>
                    <a:pt x="72347" y="130411"/>
                  </a:lnTo>
                  <a:lnTo>
                    <a:pt x="56179" y="150742"/>
                  </a:lnTo>
                  <a:lnTo>
                    <a:pt x="41854" y="172146"/>
                  </a:lnTo>
                  <a:lnTo>
                    <a:pt x="29467" y="194542"/>
                  </a:lnTo>
                  <a:lnTo>
                    <a:pt x="19117" y="217846"/>
                  </a:lnTo>
                  <a:lnTo>
                    <a:pt x="10898" y="241978"/>
                  </a:lnTo>
                  <a:lnTo>
                    <a:pt x="4908" y="266855"/>
                  </a:lnTo>
                  <a:lnTo>
                    <a:pt x="1243" y="292394"/>
                  </a:lnTo>
                  <a:lnTo>
                    <a:pt x="0" y="318516"/>
                  </a:lnTo>
                  <a:close/>
                </a:path>
              </a:pathLst>
            </a:custGeom>
            <a:solidFill>
              <a:srgbClr val="4471C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103328" y="4807828"/>
              <a:ext cx="749807" cy="637032"/>
            </a:xfrm>
            <a:custGeom>
              <a:rect b="b" l="l" r="r" t="t"/>
              <a:pathLst>
                <a:path extrusionOk="0" h="637032" w="749807">
                  <a:moveTo>
                    <a:pt x="0" y="318516"/>
                  </a:moveTo>
                  <a:lnTo>
                    <a:pt x="1243" y="292394"/>
                  </a:lnTo>
                  <a:lnTo>
                    <a:pt x="4908" y="266855"/>
                  </a:lnTo>
                  <a:lnTo>
                    <a:pt x="10898" y="241978"/>
                  </a:lnTo>
                  <a:lnTo>
                    <a:pt x="19117" y="217846"/>
                  </a:lnTo>
                  <a:lnTo>
                    <a:pt x="29467" y="194542"/>
                  </a:lnTo>
                  <a:lnTo>
                    <a:pt x="41854" y="172146"/>
                  </a:lnTo>
                  <a:lnTo>
                    <a:pt x="56179" y="150742"/>
                  </a:lnTo>
                  <a:lnTo>
                    <a:pt x="72347" y="130411"/>
                  </a:lnTo>
                  <a:lnTo>
                    <a:pt x="90260" y="111235"/>
                  </a:lnTo>
                  <a:lnTo>
                    <a:pt x="109823" y="93297"/>
                  </a:lnTo>
                  <a:lnTo>
                    <a:pt x="130938" y="76678"/>
                  </a:lnTo>
                  <a:lnTo>
                    <a:pt x="153509" y="61459"/>
                  </a:lnTo>
                  <a:lnTo>
                    <a:pt x="177439" y="47724"/>
                  </a:lnTo>
                  <a:lnTo>
                    <a:pt x="202633" y="35555"/>
                  </a:lnTo>
                  <a:lnTo>
                    <a:pt x="228992" y="25032"/>
                  </a:lnTo>
                  <a:lnTo>
                    <a:pt x="256422" y="16239"/>
                  </a:lnTo>
                  <a:lnTo>
                    <a:pt x="284824" y="9257"/>
                  </a:lnTo>
                  <a:lnTo>
                    <a:pt x="314103" y="4169"/>
                  </a:lnTo>
                  <a:lnTo>
                    <a:pt x="344161" y="1055"/>
                  </a:lnTo>
                  <a:lnTo>
                    <a:pt x="374904" y="0"/>
                  </a:lnTo>
                  <a:lnTo>
                    <a:pt x="405646" y="1055"/>
                  </a:lnTo>
                  <a:lnTo>
                    <a:pt x="435704" y="4169"/>
                  </a:lnTo>
                  <a:lnTo>
                    <a:pt x="464983" y="9257"/>
                  </a:lnTo>
                  <a:lnTo>
                    <a:pt x="493385" y="16239"/>
                  </a:lnTo>
                  <a:lnTo>
                    <a:pt x="520815" y="25032"/>
                  </a:lnTo>
                  <a:lnTo>
                    <a:pt x="547174" y="35555"/>
                  </a:lnTo>
                  <a:lnTo>
                    <a:pt x="572368" y="47724"/>
                  </a:lnTo>
                  <a:lnTo>
                    <a:pt x="596298" y="61459"/>
                  </a:lnTo>
                  <a:lnTo>
                    <a:pt x="618869" y="76678"/>
                  </a:lnTo>
                  <a:lnTo>
                    <a:pt x="639984" y="93297"/>
                  </a:lnTo>
                  <a:lnTo>
                    <a:pt x="659547" y="111235"/>
                  </a:lnTo>
                  <a:lnTo>
                    <a:pt x="677460" y="130411"/>
                  </a:lnTo>
                  <a:lnTo>
                    <a:pt x="693628" y="150742"/>
                  </a:lnTo>
                  <a:lnTo>
                    <a:pt x="707953" y="172146"/>
                  </a:lnTo>
                  <a:lnTo>
                    <a:pt x="720340" y="194542"/>
                  </a:lnTo>
                  <a:lnTo>
                    <a:pt x="730690" y="217846"/>
                  </a:lnTo>
                  <a:lnTo>
                    <a:pt x="738909" y="241978"/>
                  </a:lnTo>
                  <a:lnTo>
                    <a:pt x="744899" y="266855"/>
                  </a:lnTo>
                  <a:lnTo>
                    <a:pt x="748564" y="292394"/>
                  </a:lnTo>
                  <a:lnTo>
                    <a:pt x="749807" y="318516"/>
                  </a:lnTo>
                  <a:lnTo>
                    <a:pt x="748564" y="344638"/>
                  </a:lnTo>
                  <a:lnTo>
                    <a:pt x="744899" y="370180"/>
                  </a:lnTo>
                  <a:lnTo>
                    <a:pt x="738909" y="395057"/>
                  </a:lnTo>
                  <a:lnTo>
                    <a:pt x="730690" y="419190"/>
                  </a:lnTo>
                  <a:lnTo>
                    <a:pt x="720340" y="442495"/>
                  </a:lnTo>
                  <a:lnTo>
                    <a:pt x="707953" y="464890"/>
                  </a:lnTo>
                  <a:lnTo>
                    <a:pt x="693628" y="486294"/>
                  </a:lnTo>
                  <a:lnTo>
                    <a:pt x="677460" y="506625"/>
                  </a:lnTo>
                  <a:lnTo>
                    <a:pt x="659547" y="525801"/>
                  </a:lnTo>
                  <a:lnTo>
                    <a:pt x="639984" y="543739"/>
                  </a:lnTo>
                  <a:lnTo>
                    <a:pt x="618869" y="560358"/>
                  </a:lnTo>
                  <a:lnTo>
                    <a:pt x="596298" y="575575"/>
                  </a:lnTo>
                  <a:lnTo>
                    <a:pt x="572368" y="589310"/>
                  </a:lnTo>
                  <a:lnTo>
                    <a:pt x="547174" y="601479"/>
                  </a:lnTo>
                  <a:lnTo>
                    <a:pt x="520815" y="612000"/>
                  </a:lnTo>
                  <a:lnTo>
                    <a:pt x="493385" y="620793"/>
                  </a:lnTo>
                  <a:lnTo>
                    <a:pt x="464983" y="627774"/>
                  </a:lnTo>
                  <a:lnTo>
                    <a:pt x="435704" y="632863"/>
                  </a:lnTo>
                  <a:lnTo>
                    <a:pt x="405646" y="635976"/>
                  </a:lnTo>
                  <a:lnTo>
                    <a:pt x="374904" y="637032"/>
                  </a:lnTo>
                  <a:lnTo>
                    <a:pt x="344161" y="635976"/>
                  </a:lnTo>
                  <a:lnTo>
                    <a:pt x="314103" y="632863"/>
                  </a:lnTo>
                  <a:lnTo>
                    <a:pt x="284824" y="627774"/>
                  </a:lnTo>
                  <a:lnTo>
                    <a:pt x="256422" y="620793"/>
                  </a:lnTo>
                  <a:lnTo>
                    <a:pt x="228992" y="612000"/>
                  </a:lnTo>
                  <a:lnTo>
                    <a:pt x="202633" y="601479"/>
                  </a:lnTo>
                  <a:lnTo>
                    <a:pt x="177439" y="589310"/>
                  </a:lnTo>
                  <a:lnTo>
                    <a:pt x="153509" y="575575"/>
                  </a:lnTo>
                  <a:lnTo>
                    <a:pt x="130938" y="560358"/>
                  </a:lnTo>
                  <a:lnTo>
                    <a:pt x="109823" y="543739"/>
                  </a:lnTo>
                  <a:lnTo>
                    <a:pt x="90260" y="525801"/>
                  </a:lnTo>
                  <a:lnTo>
                    <a:pt x="72347" y="506625"/>
                  </a:lnTo>
                  <a:lnTo>
                    <a:pt x="56179" y="486294"/>
                  </a:lnTo>
                  <a:lnTo>
                    <a:pt x="41854" y="464890"/>
                  </a:lnTo>
                  <a:lnTo>
                    <a:pt x="29467" y="442495"/>
                  </a:lnTo>
                  <a:lnTo>
                    <a:pt x="19117" y="419190"/>
                  </a:lnTo>
                  <a:lnTo>
                    <a:pt x="10898" y="395057"/>
                  </a:lnTo>
                  <a:lnTo>
                    <a:pt x="4908" y="370180"/>
                  </a:lnTo>
                  <a:lnTo>
                    <a:pt x="1243" y="344638"/>
                  </a:lnTo>
                  <a:lnTo>
                    <a:pt x="0" y="318516"/>
                  </a:lnTo>
                  <a:close/>
                </a:path>
              </a:pathLst>
            </a:custGeom>
            <a:noFill/>
            <a:ln cap="flat" cmpd="sng" w="12175">
              <a:solidFill>
                <a:srgbClr val="4270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478994" y="4683622"/>
              <a:ext cx="0" cy="124841"/>
            </a:xfrm>
            <a:custGeom>
              <a:rect b="b" l="l" r="r" t="t"/>
              <a:pathLst>
                <a:path extrusionOk="0" h="124841" w="120000">
                  <a:moveTo>
                    <a:pt x="0" y="0"/>
                  </a:moveTo>
                  <a:lnTo>
                    <a:pt x="0" y="124841"/>
                  </a:lnTo>
                </a:path>
              </a:pathLst>
            </a:custGeom>
            <a:noFill/>
            <a:ln cap="flat" cmpd="sng" w="198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071324" y="5537824"/>
              <a:ext cx="868680" cy="755904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188672" y="5722228"/>
              <a:ext cx="630936" cy="42672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103328" y="5569828"/>
              <a:ext cx="749807" cy="637032"/>
            </a:xfrm>
            <a:custGeom>
              <a:rect b="b" l="l" r="r" t="t"/>
              <a:pathLst>
                <a:path extrusionOk="0" h="637032" w="749807">
                  <a:moveTo>
                    <a:pt x="0" y="318516"/>
                  </a:moveTo>
                  <a:lnTo>
                    <a:pt x="1243" y="344638"/>
                  </a:lnTo>
                  <a:lnTo>
                    <a:pt x="4908" y="370180"/>
                  </a:lnTo>
                  <a:lnTo>
                    <a:pt x="10898" y="395057"/>
                  </a:lnTo>
                  <a:lnTo>
                    <a:pt x="19117" y="419190"/>
                  </a:lnTo>
                  <a:lnTo>
                    <a:pt x="29467" y="442495"/>
                  </a:lnTo>
                  <a:lnTo>
                    <a:pt x="41854" y="464890"/>
                  </a:lnTo>
                  <a:lnTo>
                    <a:pt x="56179" y="486294"/>
                  </a:lnTo>
                  <a:lnTo>
                    <a:pt x="72347" y="506625"/>
                  </a:lnTo>
                  <a:lnTo>
                    <a:pt x="90260" y="525801"/>
                  </a:lnTo>
                  <a:lnTo>
                    <a:pt x="109823" y="543739"/>
                  </a:lnTo>
                  <a:lnTo>
                    <a:pt x="130938" y="560358"/>
                  </a:lnTo>
                  <a:lnTo>
                    <a:pt x="153509" y="575575"/>
                  </a:lnTo>
                  <a:lnTo>
                    <a:pt x="177439" y="589310"/>
                  </a:lnTo>
                  <a:lnTo>
                    <a:pt x="202633" y="601479"/>
                  </a:lnTo>
                  <a:lnTo>
                    <a:pt x="228992" y="612000"/>
                  </a:lnTo>
                  <a:lnTo>
                    <a:pt x="256422" y="620793"/>
                  </a:lnTo>
                  <a:lnTo>
                    <a:pt x="284824" y="627774"/>
                  </a:lnTo>
                  <a:lnTo>
                    <a:pt x="314103" y="632863"/>
                  </a:lnTo>
                  <a:lnTo>
                    <a:pt x="344161" y="635976"/>
                  </a:lnTo>
                  <a:lnTo>
                    <a:pt x="374904" y="637032"/>
                  </a:lnTo>
                  <a:lnTo>
                    <a:pt x="405646" y="635976"/>
                  </a:lnTo>
                  <a:lnTo>
                    <a:pt x="435704" y="632863"/>
                  </a:lnTo>
                  <a:lnTo>
                    <a:pt x="464983" y="627774"/>
                  </a:lnTo>
                  <a:lnTo>
                    <a:pt x="493385" y="620793"/>
                  </a:lnTo>
                  <a:lnTo>
                    <a:pt x="520815" y="612000"/>
                  </a:lnTo>
                  <a:lnTo>
                    <a:pt x="547174" y="601479"/>
                  </a:lnTo>
                  <a:lnTo>
                    <a:pt x="572368" y="589310"/>
                  </a:lnTo>
                  <a:lnTo>
                    <a:pt x="596298" y="575575"/>
                  </a:lnTo>
                  <a:lnTo>
                    <a:pt x="618869" y="560358"/>
                  </a:lnTo>
                  <a:lnTo>
                    <a:pt x="639984" y="543739"/>
                  </a:lnTo>
                  <a:lnTo>
                    <a:pt x="659547" y="525801"/>
                  </a:lnTo>
                  <a:lnTo>
                    <a:pt x="677460" y="506625"/>
                  </a:lnTo>
                  <a:lnTo>
                    <a:pt x="693628" y="486294"/>
                  </a:lnTo>
                  <a:lnTo>
                    <a:pt x="707953" y="464890"/>
                  </a:lnTo>
                  <a:lnTo>
                    <a:pt x="720340" y="442495"/>
                  </a:lnTo>
                  <a:lnTo>
                    <a:pt x="730690" y="419190"/>
                  </a:lnTo>
                  <a:lnTo>
                    <a:pt x="738909" y="395057"/>
                  </a:lnTo>
                  <a:lnTo>
                    <a:pt x="744899" y="370180"/>
                  </a:lnTo>
                  <a:lnTo>
                    <a:pt x="748564" y="344638"/>
                  </a:lnTo>
                  <a:lnTo>
                    <a:pt x="749807" y="318516"/>
                  </a:lnTo>
                  <a:lnTo>
                    <a:pt x="748564" y="292393"/>
                  </a:lnTo>
                  <a:lnTo>
                    <a:pt x="744899" y="266851"/>
                  </a:lnTo>
                  <a:lnTo>
                    <a:pt x="738909" y="241974"/>
                  </a:lnTo>
                  <a:lnTo>
                    <a:pt x="730690" y="217841"/>
                  </a:lnTo>
                  <a:lnTo>
                    <a:pt x="720340" y="194536"/>
                  </a:lnTo>
                  <a:lnTo>
                    <a:pt x="707953" y="172141"/>
                  </a:lnTo>
                  <a:lnTo>
                    <a:pt x="693628" y="150737"/>
                  </a:lnTo>
                  <a:lnTo>
                    <a:pt x="677460" y="130406"/>
                  </a:lnTo>
                  <a:lnTo>
                    <a:pt x="659547" y="111230"/>
                  </a:lnTo>
                  <a:lnTo>
                    <a:pt x="639984" y="93292"/>
                  </a:lnTo>
                  <a:lnTo>
                    <a:pt x="618869" y="76673"/>
                  </a:lnTo>
                  <a:lnTo>
                    <a:pt x="596298" y="61456"/>
                  </a:lnTo>
                  <a:lnTo>
                    <a:pt x="572368" y="47721"/>
                  </a:lnTo>
                  <a:lnTo>
                    <a:pt x="547174" y="35552"/>
                  </a:lnTo>
                  <a:lnTo>
                    <a:pt x="520815" y="25031"/>
                  </a:lnTo>
                  <a:lnTo>
                    <a:pt x="493385" y="16238"/>
                  </a:lnTo>
                  <a:lnTo>
                    <a:pt x="464983" y="9257"/>
                  </a:lnTo>
                  <a:lnTo>
                    <a:pt x="435704" y="4168"/>
                  </a:lnTo>
                  <a:lnTo>
                    <a:pt x="405646" y="1055"/>
                  </a:lnTo>
                  <a:lnTo>
                    <a:pt x="374904" y="0"/>
                  </a:lnTo>
                  <a:lnTo>
                    <a:pt x="344161" y="1055"/>
                  </a:lnTo>
                  <a:lnTo>
                    <a:pt x="314103" y="4168"/>
                  </a:lnTo>
                  <a:lnTo>
                    <a:pt x="284824" y="9257"/>
                  </a:lnTo>
                  <a:lnTo>
                    <a:pt x="256422" y="16238"/>
                  </a:lnTo>
                  <a:lnTo>
                    <a:pt x="228992" y="25031"/>
                  </a:lnTo>
                  <a:lnTo>
                    <a:pt x="202633" y="35552"/>
                  </a:lnTo>
                  <a:lnTo>
                    <a:pt x="177439" y="47721"/>
                  </a:lnTo>
                  <a:lnTo>
                    <a:pt x="153509" y="61456"/>
                  </a:lnTo>
                  <a:lnTo>
                    <a:pt x="130938" y="76673"/>
                  </a:lnTo>
                  <a:lnTo>
                    <a:pt x="109823" y="93292"/>
                  </a:lnTo>
                  <a:lnTo>
                    <a:pt x="90260" y="111230"/>
                  </a:lnTo>
                  <a:lnTo>
                    <a:pt x="72347" y="130406"/>
                  </a:lnTo>
                  <a:lnTo>
                    <a:pt x="56179" y="150737"/>
                  </a:lnTo>
                  <a:lnTo>
                    <a:pt x="41854" y="172141"/>
                  </a:lnTo>
                  <a:lnTo>
                    <a:pt x="29467" y="194536"/>
                  </a:lnTo>
                  <a:lnTo>
                    <a:pt x="19117" y="217841"/>
                  </a:lnTo>
                  <a:lnTo>
                    <a:pt x="10898" y="241974"/>
                  </a:lnTo>
                  <a:lnTo>
                    <a:pt x="4908" y="266851"/>
                  </a:lnTo>
                  <a:lnTo>
                    <a:pt x="1243" y="292393"/>
                  </a:lnTo>
                  <a:lnTo>
                    <a:pt x="0" y="318516"/>
                  </a:lnTo>
                  <a:close/>
                </a:path>
              </a:pathLst>
            </a:custGeom>
            <a:solidFill>
              <a:srgbClr val="4471C4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103328" y="5569828"/>
              <a:ext cx="749807" cy="637032"/>
            </a:xfrm>
            <a:custGeom>
              <a:rect b="b" l="l" r="r" t="t"/>
              <a:pathLst>
                <a:path extrusionOk="0" h="637032" w="749807">
                  <a:moveTo>
                    <a:pt x="0" y="318516"/>
                  </a:moveTo>
                  <a:lnTo>
                    <a:pt x="1243" y="292393"/>
                  </a:lnTo>
                  <a:lnTo>
                    <a:pt x="4908" y="266851"/>
                  </a:lnTo>
                  <a:lnTo>
                    <a:pt x="10898" y="241974"/>
                  </a:lnTo>
                  <a:lnTo>
                    <a:pt x="19117" y="217841"/>
                  </a:lnTo>
                  <a:lnTo>
                    <a:pt x="29467" y="194536"/>
                  </a:lnTo>
                  <a:lnTo>
                    <a:pt x="41854" y="172141"/>
                  </a:lnTo>
                  <a:lnTo>
                    <a:pt x="56179" y="150737"/>
                  </a:lnTo>
                  <a:lnTo>
                    <a:pt x="72347" y="130406"/>
                  </a:lnTo>
                  <a:lnTo>
                    <a:pt x="90260" y="111230"/>
                  </a:lnTo>
                  <a:lnTo>
                    <a:pt x="109823" y="93292"/>
                  </a:lnTo>
                  <a:lnTo>
                    <a:pt x="130938" y="76673"/>
                  </a:lnTo>
                  <a:lnTo>
                    <a:pt x="153509" y="61456"/>
                  </a:lnTo>
                  <a:lnTo>
                    <a:pt x="177439" y="47721"/>
                  </a:lnTo>
                  <a:lnTo>
                    <a:pt x="202633" y="35552"/>
                  </a:lnTo>
                  <a:lnTo>
                    <a:pt x="228992" y="25031"/>
                  </a:lnTo>
                  <a:lnTo>
                    <a:pt x="256422" y="16238"/>
                  </a:lnTo>
                  <a:lnTo>
                    <a:pt x="284824" y="9257"/>
                  </a:lnTo>
                  <a:lnTo>
                    <a:pt x="314103" y="4168"/>
                  </a:lnTo>
                  <a:lnTo>
                    <a:pt x="344161" y="1055"/>
                  </a:lnTo>
                  <a:lnTo>
                    <a:pt x="374904" y="0"/>
                  </a:lnTo>
                  <a:lnTo>
                    <a:pt x="405646" y="1055"/>
                  </a:lnTo>
                  <a:lnTo>
                    <a:pt x="435704" y="4168"/>
                  </a:lnTo>
                  <a:lnTo>
                    <a:pt x="464983" y="9257"/>
                  </a:lnTo>
                  <a:lnTo>
                    <a:pt x="493385" y="16238"/>
                  </a:lnTo>
                  <a:lnTo>
                    <a:pt x="520815" y="25031"/>
                  </a:lnTo>
                  <a:lnTo>
                    <a:pt x="547174" y="35552"/>
                  </a:lnTo>
                  <a:lnTo>
                    <a:pt x="572368" y="47721"/>
                  </a:lnTo>
                  <a:lnTo>
                    <a:pt x="596298" y="61456"/>
                  </a:lnTo>
                  <a:lnTo>
                    <a:pt x="618869" y="76673"/>
                  </a:lnTo>
                  <a:lnTo>
                    <a:pt x="639984" y="93292"/>
                  </a:lnTo>
                  <a:lnTo>
                    <a:pt x="659547" y="111230"/>
                  </a:lnTo>
                  <a:lnTo>
                    <a:pt x="677460" y="130406"/>
                  </a:lnTo>
                  <a:lnTo>
                    <a:pt x="693628" y="150737"/>
                  </a:lnTo>
                  <a:lnTo>
                    <a:pt x="707953" y="172141"/>
                  </a:lnTo>
                  <a:lnTo>
                    <a:pt x="720340" y="194536"/>
                  </a:lnTo>
                  <a:lnTo>
                    <a:pt x="730690" y="217841"/>
                  </a:lnTo>
                  <a:lnTo>
                    <a:pt x="738909" y="241974"/>
                  </a:lnTo>
                  <a:lnTo>
                    <a:pt x="744899" y="266851"/>
                  </a:lnTo>
                  <a:lnTo>
                    <a:pt x="748564" y="292393"/>
                  </a:lnTo>
                  <a:lnTo>
                    <a:pt x="749807" y="318516"/>
                  </a:lnTo>
                  <a:lnTo>
                    <a:pt x="748564" y="344638"/>
                  </a:lnTo>
                  <a:lnTo>
                    <a:pt x="744899" y="370180"/>
                  </a:lnTo>
                  <a:lnTo>
                    <a:pt x="738909" y="395057"/>
                  </a:lnTo>
                  <a:lnTo>
                    <a:pt x="730690" y="419190"/>
                  </a:lnTo>
                  <a:lnTo>
                    <a:pt x="720340" y="442495"/>
                  </a:lnTo>
                  <a:lnTo>
                    <a:pt x="707953" y="464890"/>
                  </a:lnTo>
                  <a:lnTo>
                    <a:pt x="693628" y="486294"/>
                  </a:lnTo>
                  <a:lnTo>
                    <a:pt x="677460" y="506625"/>
                  </a:lnTo>
                  <a:lnTo>
                    <a:pt x="659547" y="525801"/>
                  </a:lnTo>
                  <a:lnTo>
                    <a:pt x="639984" y="543739"/>
                  </a:lnTo>
                  <a:lnTo>
                    <a:pt x="618869" y="560358"/>
                  </a:lnTo>
                  <a:lnTo>
                    <a:pt x="596298" y="575575"/>
                  </a:lnTo>
                  <a:lnTo>
                    <a:pt x="572368" y="589310"/>
                  </a:lnTo>
                  <a:lnTo>
                    <a:pt x="547174" y="601479"/>
                  </a:lnTo>
                  <a:lnTo>
                    <a:pt x="520815" y="612000"/>
                  </a:lnTo>
                  <a:lnTo>
                    <a:pt x="493385" y="620793"/>
                  </a:lnTo>
                  <a:lnTo>
                    <a:pt x="464983" y="627774"/>
                  </a:lnTo>
                  <a:lnTo>
                    <a:pt x="435704" y="632863"/>
                  </a:lnTo>
                  <a:lnTo>
                    <a:pt x="405646" y="635976"/>
                  </a:lnTo>
                  <a:lnTo>
                    <a:pt x="374904" y="637032"/>
                  </a:lnTo>
                  <a:lnTo>
                    <a:pt x="344161" y="635976"/>
                  </a:lnTo>
                  <a:lnTo>
                    <a:pt x="314103" y="632863"/>
                  </a:lnTo>
                  <a:lnTo>
                    <a:pt x="284824" y="627774"/>
                  </a:lnTo>
                  <a:lnTo>
                    <a:pt x="256422" y="620793"/>
                  </a:lnTo>
                  <a:lnTo>
                    <a:pt x="228992" y="612000"/>
                  </a:lnTo>
                  <a:lnTo>
                    <a:pt x="202633" y="601479"/>
                  </a:lnTo>
                  <a:lnTo>
                    <a:pt x="177439" y="589310"/>
                  </a:lnTo>
                  <a:lnTo>
                    <a:pt x="153509" y="575575"/>
                  </a:lnTo>
                  <a:lnTo>
                    <a:pt x="130938" y="560358"/>
                  </a:lnTo>
                  <a:lnTo>
                    <a:pt x="109823" y="543739"/>
                  </a:lnTo>
                  <a:lnTo>
                    <a:pt x="90260" y="525801"/>
                  </a:lnTo>
                  <a:lnTo>
                    <a:pt x="72347" y="506625"/>
                  </a:lnTo>
                  <a:lnTo>
                    <a:pt x="56179" y="486294"/>
                  </a:lnTo>
                  <a:lnTo>
                    <a:pt x="41854" y="464890"/>
                  </a:lnTo>
                  <a:lnTo>
                    <a:pt x="29467" y="442495"/>
                  </a:lnTo>
                  <a:lnTo>
                    <a:pt x="19117" y="419190"/>
                  </a:lnTo>
                  <a:lnTo>
                    <a:pt x="10898" y="395057"/>
                  </a:lnTo>
                  <a:lnTo>
                    <a:pt x="4908" y="370180"/>
                  </a:lnTo>
                  <a:lnTo>
                    <a:pt x="1243" y="344638"/>
                  </a:lnTo>
                  <a:lnTo>
                    <a:pt x="0" y="318516"/>
                  </a:lnTo>
                  <a:close/>
                </a:path>
              </a:pathLst>
            </a:custGeom>
            <a:noFill/>
            <a:ln cap="flat" cmpd="sng" w="12175">
              <a:solidFill>
                <a:srgbClr val="4270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478994" y="5445622"/>
              <a:ext cx="0" cy="124802"/>
            </a:xfrm>
            <a:custGeom>
              <a:rect b="b" l="l" r="r" t="t"/>
              <a:pathLst>
                <a:path extrusionOk="0" h="124802" w="120000">
                  <a:moveTo>
                    <a:pt x="0" y="0"/>
                  </a:moveTo>
                  <a:lnTo>
                    <a:pt x="0" y="124802"/>
                  </a:lnTo>
                </a:path>
              </a:pathLst>
            </a:custGeom>
            <a:noFill/>
            <a:ln cap="flat" cmpd="sng" w="198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2699468" y="2665084"/>
              <a:ext cx="333756" cy="220979"/>
            </a:xfrm>
            <a:custGeom>
              <a:rect b="b" l="l" r="r" t="t"/>
              <a:pathLst>
                <a:path extrusionOk="0" h="220979" w="333756">
                  <a:moveTo>
                    <a:pt x="0" y="110489"/>
                  </a:moveTo>
                  <a:lnTo>
                    <a:pt x="110490" y="220979"/>
                  </a:lnTo>
                  <a:lnTo>
                    <a:pt x="110490" y="165734"/>
                  </a:lnTo>
                  <a:lnTo>
                    <a:pt x="333756" y="165734"/>
                  </a:lnTo>
                  <a:lnTo>
                    <a:pt x="333756" y="55244"/>
                  </a:lnTo>
                  <a:lnTo>
                    <a:pt x="110490" y="55244"/>
                  </a:lnTo>
                  <a:lnTo>
                    <a:pt x="110490" y="0"/>
                  </a:lnTo>
                  <a:lnTo>
                    <a:pt x="0" y="110489"/>
                  </a:lnTo>
                  <a:close/>
                </a:path>
              </a:pathLst>
            </a:custGeom>
            <a:solidFill>
              <a:srgbClr val="FFF1C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2699468" y="2665084"/>
              <a:ext cx="333756" cy="220979"/>
            </a:xfrm>
            <a:custGeom>
              <a:rect b="b" l="l" r="r" t="t"/>
              <a:pathLst>
                <a:path extrusionOk="0" h="220979" w="333756">
                  <a:moveTo>
                    <a:pt x="333756" y="55244"/>
                  </a:moveTo>
                  <a:lnTo>
                    <a:pt x="110490" y="55244"/>
                  </a:lnTo>
                  <a:lnTo>
                    <a:pt x="110490" y="0"/>
                  </a:lnTo>
                  <a:lnTo>
                    <a:pt x="0" y="110489"/>
                  </a:lnTo>
                  <a:lnTo>
                    <a:pt x="110490" y="220979"/>
                  </a:lnTo>
                  <a:lnTo>
                    <a:pt x="110490" y="165734"/>
                  </a:lnTo>
                  <a:lnTo>
                    <a:pt x="333756" y="165734"/>
                  </a:lnTo>
                  <a:lnTo>
                    <a:pt x="333756" y="55244"/>
                  </a:lnTo>
                  <a:close/>
                </a:path>
              </a:pathLst>
            </a:custGeom>
            <a:noFill/>
            <a:ln cap="flat" cmpd="sng" w="121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946100" y="3445371"/>
              <a:ext cx="333756" cy="220980"/>
            </a:xfrm>
            <a:custGeom>
              <a:rect b="b" l="l" r="r" t="t"/>
              <a:pathLst>
                <a:path extrusionOk="0" h="220979" w="333756">
                  <a:moveTo>
                    <a:pt x="223265" y="165735"/>
                  </a:moveTo>
                  <a:lnTo>
                    <a:pt x="223265" y="220980"/>
                  </a:lnTo>
                  <a:lnTo>
                    <a:pt x="333756" y="110490"/>
                  </a:lnTo>
                  <a:lnTo>
                    <a:pt x="223265" y="0"/>
                  </a:lnTo>
                  <a:lnTo>
                    <a:pt x="223265" y="55245"/>
                  </a:lnTo>
                  <a:lnTo>
                    <a:pt x="0" y="55245"/>
                  </a:lnTo>
                  <a:lnTo>
                    <a:pt x="0" y="165735"/>
                  </a:lnTo>
                  <a:lnTo>
                    <a:pt x="223265" y="165735"/>
                  </a:lnTo>
                  <a:close/>
                </a:path>
              </a:pathLst>
            </a:custGeom>
            <a:solidFill>
              <a:srgbClr val="FFF1C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946100" y="3445371"/>
              <a:ext cx="333756" cy="220980"/>
            </a:xfrm>
            <a:custGeom>
              <a:rect b="b" l="l" r="r" t="t"/>
              <a:pathLst>
                <a:path extrusionOk="0" h="220979" w="333756">
                  <a:moveTo>
                    <a:pt x="0" y="55245"/>
                  </a:moveTo>
                  <a:lnTo>
                    <a:pt x="223265" y="55245"/>
                  </a:lnTo>
                  <a:lnTo>
                    <a:pt x="223265" y="0"/>
                  </a:lnTo>
                  <a:lnTo>
                    <a:pt x="333756" y="110490"/>
                  </a:lnTo>
                  <a:lnTo>
                    <a:pt x="223265" y="220980"/>
                  </a:lnTo>
                  <a:lnTo>
                    <a:pt x="223265" y="165735"/>
                  </a:lnTo>
                  <a:lnTo>
                    <a:pt x="0" y="165735"/>
                  </a:lnTo>
                  <a:lnTo>
                    <a:pt x="0" y="55245"/>
                  </a:lnTo>
                  <a:close/>
                </a:path>
              </a:pathLst>
            </a:custGeom>
            <a:noFill/>
            <a:ln cap="flat" cmpd="sng" w="121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2694896" y="4225660"/>
              <a:ext cx="333756" cy="220980"/>
            </a:xfrm>
            <a:custGeom>
              <a:rect b="b" l="l" r="r" t="t"/>
              <a:pathLst>
                <a:path extrusionOk="0" h="220979" w="333756">
                  <a:moveTo>
                    <a:pt x="0" y="110489"/>
                  </a:moveTo>
                  <a:lnTo>
                    <a:pt x="110489" y="220979"/>
                  </a:lnTo>
                  <a:lnTo>
                    <a:pt x="110489" y="165734"/>
                  </a:lnTo>
                  <a:lnTo>
                    <a:pt x="333756" y="165734"/>
                  </a:lnTo>
                  <a:lnTo>
                    <a:pt x="333756" y="55244"/>
                  </a:lnTo>
                  <a:lnTo>
                    <a:pt x="110489" y="55244"/>
                  </a:lnTo>
                  <a:lnTo>
                    <a:pt x="110489" y="0"/>
                  </a:lnTo>
                  <a:lnTo>
                    <a:pt x="0" y="110489"/>
                  </a:lnTo>
                  <a:close/>
                </a:path>
              </a:pathLst>
            </a:custGeom>
            <a:solidFill>
              <a:srgbClr val="FFF1C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2694896" y="4225660"/>
              <a:ext cx="333756" cy="220980"/>
            </a:xfrm>
            <a:custGeom>
              <a:rect b="b" l="l" r="r" t="t"/>
              <a:pathLst>
                <a:path extrusionOk="0" h="220979" w="333756">
                  <a:moveTo>
                    <a:pt x="333756" y="55244"/>
                  </a:moveTo>
                  <a:lnTo>
                    <a:pt x="110489" y="55244"/>
                  </a:lnTo>
                  <a:lnTo>
                    <a:pt x="110489" y="0"/>
                  </a:lnTo>
                  <a:lnTo>
                    <a:pt x="0" y="110489"/>
                  </a:lnTo>
                  <a:lnTo>
                    <a:pt x="110489" y="220979"/>
                  </a:lnTo>
                  <a:lnTo>
                    <a:pt x="110489" y="165734"/>
                  </a:lnTo>
                  <a:lnTo>
                    <a:pt x="333756" y="165734"/>
                  </a:lnTo>
                  <a:lnTo>
                    <a:pt x="333756" y="55244"/>
                  </a:lnTo>
                  <a:close/>
                </a:path>
              </a:pathLst>
            </a:custGeom>
            <a:noFill/>
            <a:ln cap="flat" cmpd="sng" w="121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953720" y="5015092"/>
              <a:ext cx="335279" cy="220980"/>
            </a:xfrm>
            <a:custGeom>
              <a:rect b="b" l="l" r="r" t="t"/>
              <a:pathLst>
                <a:path extrusionOk="0" h="220979" w="335279">
                  <a:moveTo>
                    <a:pt x="224789" y="165735"/>
                  </a:moveTo>
                  <a:lnTo>
                    <a:pt x="224789" y="220980"/>
                  </a:lnTo>
                  <a:lnTo>
                    <a:pt x="335279" y="110490"/>
                  </a:lnTo>
                  <a:lnTo>
                    <a:pt x="224789" y="0"/>
                  </a:lnTo>
                  <a:lnTo>
                    <a:pt x="224789" y="55245"/>
                  </a:lnTo>
                  <a:lnTo>
                    <a:pt x="0" y="55245"/>
                  </a:lnTo>
                  <a:lnTo>
                    <a:pt x="0" y="165735"/>
                  </a:lnTo>
                  <a:lnTo>
                    <a:pt x="224789" y="165735"/>
                  </a:lnTo>
                  <a:close/>
                </a:path>
              </a:pathLst>
            </a:custGeom>
            <a:solidFill>
              <a:srgbClr val="FFF1C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953720" y="5015092"/>
              <a:ext cx="335279" cy="220980"/>
            </a:xfrm>
            <a:custGeom>
              <a:rect b="b" l="l" r="r" t="t"/>
              <a:pathLst>
                <a:path extrusionOk="0" h="220979" w="335279">
                  <a:moveTo>
                    <a:pt x="0" y="55245"/>
                  </a:moveTo>
                  <a:lnTo>
                    <a:pt x="224789" y="55245"/>
                  </a:lnTo>
                  <a:lnTo>
                    <a:pt x="224789" y="0"/>
                  </a:lnTo>
                  <a:lnTo>
                    <a:pt x="335279" y="110490"/>
                  </a:lnTo>
                  <a:lnTo>
                    <a:pt x="224789" y="220980"/>
                  </a:lnTo>
                  <a:lnTo>
                    <a:pt x="224789" y="165735"/>
                  </a:lnTo>
                  <a:lnTo>
                    <a:pt x="0" y="165735"/>
                  </a:lnTo>
                  <a:lnTo>
                    <a:pt x="0" y="55245"/>
                  </a:lnTo>
                  <a:close/>
                </a:path>
              </a:pathLst>
            </a:custGeom>
            <a:noFill/>
            <a:ln cap="flat" cmpd="sng" w="121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694896" y="5789284"/>
              <a:ext cx="333756" cy="220979"/>
            </a:xfrm>
            <a:custGeom>
              <a:rect b="b" l="l" r="r" t="t"/>
              <a:pathLst>
                <a:path extrusionOk="0" h="220979" w="333756">
                  <a:moveTo>
                    <a:pt x="0" y="110489"/>
                  </a:moveTo>
                  <a:lnTo>
                    <a:pt x="110489" y="220979"/>
                  </a:lnTo>
                  <a:lnTo>
                    <a:pt x="110489" y="165734"/>
                  </a:lnTo>
                  <a:lnTo>
                    <a:pt x="333756" y="165734"/>
                  </a:lnTo>
                  <a:lnTo>
                    <a:pt x="333756" y="55244"/>
                  </a:lnTo>
                  <a:lnTo>
                    <a:pt x="110489" y="55244"/>
                  </a:lnTo>
                  <a:lnTo>
                    <a:pt x="110489" y="0"/>
                  </a:lnTo>
                  <a:lnTo>
                    <a:pt x="0" y="110489"/>
                  </a:lnTo>
                  <a:close/>
                </a:path>
              </a:pathLst>
            </a:custGeom>
            <a:solidFill>
              <a:srgbClr val="FFF1C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2694896" y="5789284"/>
              <a:ext cx="333756" cy="220979"/>
            </a:xfrm>
            <a:custGeom>
              <a:rect b="b" l="l" r="r" t="t"/>
              <a:pathLst>
                <a:path extrusionOk="0" h="220979" w="333756">
                  <a:moveTo>
                    <a:pt x="333756" y="55244"/>
                  </a:moveTo>
                  <a:lnTo>
                    <a:pt x="110489" y="55244"/>
                  </a:lnTo>
                  <a:lnTo>
                    <a:pt x="110489" y="0"/>
                  </a:lnTo>
                  <a:lnTo>
                    <a:pt x="0" y="110489"/>
                  </a:lnTo>
                  <a:lnTo>
                    <a:pt x="110489" y="220979"/>
                  </a:lnTo>
                  <a:lnTo>
                    <a:pt x="110489" y="165734"/>
                  </a:lnTo>
                  <a:lnTo>
                    <a:pt x="333756" y="165734"/>
                  </a:lnTo>
                  <a:lnTo>
                    <a:pt x="333756" y="55244"/>
                  </a:lnTo>
                  <a:close/>
                </a:path>
              </a:pathLst>
            </a:custGeom>
            <a:noFill/>
            <a:ln cap="flat" cmpd="sng" w="121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58" name="Google Shape;158;p2"/>
            <p:cNvSpPr txBox="1"/>
            <p:nvPr/>
          </p:nvSpPr>
          <p:spPr>
            <a:xfrm>
              <a:off x="466300" y="1158523"/>
              <a:ext cx="2176019" cy="4170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9725">
              <a:noAutofit/>
            </a:bodyPr>
            <a:lstStyle/>
            <a:p>
              <a:pPr indent="0" lvl="0" marL="12700" marR="0" rtl="0" algn="l">
                <a:lnSpc>
                  <a:spcPct val="1096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Civica (Thailand) Co.,LTD.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 txBox="1"/>
            <p:nvPr/>
          </p:nvSpPr>
          <p:spPr>
            <a:xfrm>
              <a:off x="3294844" y="1171897"/>
              <a:ext cx="389636" cy="1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400">
              <a:noAutofit/>
            </a:bodyPr>
            <a:lstStyle/>
            <a:p>
              <a:pPr indent="0" lvl="0" marL="12700" marR="0" rtl="0" algn="l">
                <a:lnSpc>
                  <a:spcPct val="1104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1991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 txBox="1"/>
            <p:nvPr/>
          </p:nvSpPr>
          <p:spPr>
            <a:xfrm>
              <a:off x="4359866" y="1920523"/>
              <a:ext cx="3225315" cy="2037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9725">
              <a:noAutofit/>
            </a:bodyPr>
            <a:lstStyle/>
            <a:p>
              <a:pPr indent="0" lvl="0" marL="12700" marR="0" rtl="0" algn="l">
                <a:lnSpc>
                  <a:spcPct val="1096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Central Plating Industry Co., LTD. (CTP)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 txBox="1"/>
            <p:nvPr/>
          </p:nvSpPr>
          <p:spPr>
            <a:xfrm>
              <a:off x="3294844" y="1933897"/>
              <a:ext cx="389636" cy="1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400">
              <a:noAutofit/>
            </a:bodyPr>
            <a:lstStyle/>
            <a:p>
              <a:pPr indent="0" lvl="0" marL="12700" marR="0" rtl="0" algn="l">
                <a:lnSpc>
                  <a:spcPct val="1104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1996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 txBox="1"/>
            <p:nvPr/>
          </p:nvSpPr>
          <p:spPr>
            <a:xfrm>
              <a:off x="820172" y="2542950"/>
              <a:ext cx="1719732" cy="481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9725">
              <a:noAutofit/>
            </a:bodyPr>
            <a:lstStyle/>
            <a:p>
              <a:pPr indent="0" lvl="0" marL="12700" marR="26746" rtl="0" algn="l">
                <a:lnSpc>
                  <a:spcPct val="1096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ISO 9001 : 2000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2700" marR="0" rtl="0" algn="l">
                <a:lnSpc>
                  <a:spcPct val="95825"/>
                </a:lnSpc>
                <a:spcBef>
                  <a:spcPts val="497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ISO/TS 16949 : 2002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 txBox="1"/>
            <p:nvPr/>
          </p:nvSpPr>
          <p:spPr>
            <a:xfrm>
              <a:off x="3294844" y="2696278"/>
              <a:ext cx="389636" cy="1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400">
              <a:noAutofit/>
            </a:bodyPr>
            <a:lstStyle/>
            <a:p>
              <a:pPr indent="0" lvl="0" marL="12700" marR="0" rtl="0" algn="l">
                <a:lnSpc>
                  <a:spcPct val="1104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2005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 txBox="1"/>
            <p:nvPr/>
          </p:nvSpPr>
          <p:spPr>
            <a:xfrm>
              <a:off x="4368629" y="3463446"/>
              <a:ext cx="3759169" cy="2037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9725">
              <a:noAutofit/>
            </a:bodyPr>
            <a:lstStyle/>
            <a:p>
              <a:pPr indent="0" lvl="0" marL="12700" marR="0" rtl="0" algn="l">
                <a:lnSpc>
                  <a:spcPct val="1096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Electronic  Assembly production line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 txBox="1"/>
            <p:nvPr/>
          </p:nvSpPr>
          <p:spPr>
            <a:xfrm>
              <a:off x="3294844" y="3476820"/>
              <a:ext cx="389636" cy="1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400">
              <a:noAutofit/>
            </a:bodyPr>
            <a:lstStyle/>
            <a:p>
              <a:pPr indent="0" lvl="0" marL="12700" marR="0" rtl="0" algn="l">
                <a:lnSpc>
                  <a:spcPct val="1104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2008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 txBox="1"/>
            <p:nvPr/>
          </p:nvSpPr>
          <p:spPr>
            <a:xfrm>
              <a:off x="1732490" y="4243988"/>
              <a:ext cx="902675" cy="2037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9725">
              <a:noAutofit/>
            </a:bodyPr>
            <a:lstStyle/>
            <a:p>
              <a:pPr indent="0" lvl="0" marL="12700" marR="0" rtl="0" algn="l">
                <a:lnSpc>
                  <a:spcPct val="1096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ISO 14000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 txBox="1"/>
            <p:nvPr/>
          </p:nvSpPr>
          <p:spPr>
            <a:xfrm>
              <a:off x="3294844" y="4257362"/>
              <a:ext cx="389636" cy="1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400">
              <a:noAutofit/>
            </a:bodyPr>
            <a:lstStyle/>
            <a:p>
              <a:pPr indent="0" lvl="0" marL="12700" marR="0" rtl="0" algn="l">
                <a:lnSpc>
                  <a:spcPct val="1104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2009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 txBox="1"/>
            <p:nvPr/>
          </p:nvSpPr>
          <p:spPr>
            <a:xfrm>
              <a:off x="4490011" y="5033554"/>
              <a:ext cx="2690926" cy="4175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9725">
              <a:noAutofit/>
            </a:bodyPr>
            <a:lstStyle/>
            <a:p>
              <a:pPr indent="0" lvl="0" marL="12700" marR="26746" rtl="0" algn="l">
                <a:lnSpc>
                  <a:spcPct val="1096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Jumpway Co., LTD.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 txBox="1"/>
            <p:nvPr/>
          </p:nvSpPr>
          <p:spPr>
            <a:xfrm>
              <a:off x="3294844" y="5046928"/>
              <a:ext cx="389683" cy="1781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425">
              <a:noAutofit/>
            </a:bodyPr>
            <a:lstStyle/>
            <a:p>
              <a:pPr indent="0" lvl="0" marL="12700" marR="0" rtl="0" algn="l">
                <a:lnSpc>
                  <a:spcPct val="110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2011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 txBox="1"/>
            <p:nvPr/>
          </p:nvSpPr>
          <p:spPr>
            <a:xfrm>
              <a:off x="595804" y="5344276"/>
              <a:ext cx="2212786" cy="9494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9725">
              <a:noAutofit/>
            </a:bodyPr>
            <a:lstStyle/>
            <a:p>
              <a:pPr indent="0" lvl="0" marL="12700" marR="0" rtl="0" algn="l">
                <a:lnSpc>
                  <a:spcPct val="10964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Aurum Electronic Co., LTD.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2700" marR="26746" rtl="0" algn="l">
                <a:lnSpc>
                  <a:spcPct val="958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Looking for EMS customer and Automotive and new market .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 txBox="1"/>
            <p:nvPr/>
          </p:nvSpPr>
          <p:spPr>
            <a:xfrm>
              <a:off x="3294844" y="5809454"/>
              <a:ext cx="389636" cy="1777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400">
              <a:noAutofit/>
            </a:bodyPr>
            <a:lstStyle/>
            <a:p>
              <a:pPr indent="0" lvl="0" marL="12700" marR="0" rtl="0" algn="l">
                <a:lnSpc>
                  <a:spcPct val="1104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2019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2" name="Google Shape;172;p2"/>
          <p:cNvSpPr txBox="1"/>
          <p:nvPr/>
        </p:nvSpPr>
        <p:spPr>
          <a:xfrm>
            <a:off x="1479668" y="111996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Medium"/>
              <a:buNone/>
            </a:pPr>
            <a:r>
              <a:rPr b="1" lang="en-US" sz="36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Aurum History</a:t>
            </a:r>
            <a:endParaRPr b="1" sz="3600" u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grpSp>
        <p:nvGrpSpPr>
          <p:cNvPr id="173" name="Google Shape;173;p2"/>
          <p:cNvGrpSpPr/>
          <p:nvPr/>
        </p:nvGrpSpPr>
        <p:grpSpPr>
          <a:xfrm>
            <a:off x="9115652" y="1605111"/>
            <a:ext cx="2865805" cy="4936851"/>
            <a:chOff x="9115652" y="1605111"/>
            <a:chExt cx="2865805" cy="4936851"/>
          </a:xfrm>
        </p:grpSpPr>
        <p:sp>
          <p:nvSpPr>
            <p:cNvPr id="174" name="Google Shape;174;p2"/>
            <p:cNvSpPr/>
            <p:nvPr/>
          </p:nvSpPr>
          <p:spPr>
            <a:xfrm>
              <a:off x="9115652" y="3214654"/>
              <a:ext cx="2865805" cy="162027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9115652" y="1605111"/>
              <a:ext cx="2838530" cy="1550037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pic>
          <p:nvPicPr>
            <p:cNvPr id="176" name="Google Shape;176;p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115652" y="4911247"/>
              <a:ext cx="2865805" cy="163071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20"/>
          <p:cNvSpPr txBox="1"/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Medium"/>
              <a:buNone/>
            </a:pPr>
            <a:r>
              <a:rPr b="1" lang="en-US"/>
              <a:t>Metal Joints</a:t>
            </a:r>
            <a:endParaRPr b="1"/>
          </a:p>
        </p:txBody>
      </p:sp>
      <p:graphicFrame>
        <p:nvGraphicFramePr>
          <p:cNvPr id="665" name="Google Shape;665;p20"/>
          <p:cNvGraphicFramePr/>
          <p:nvPr/>
        </p:nvGraphicFramePr>
        <p:xfrm>
          <a:off x="191344" y="156138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{53B45E86-3B51-4CFB-AA1C-0D67A6267D9A}</a:tableStyleId>
              </a:tblPr>
              <a:tblGrid>
                <a:gridCol w="2808300"/>
                <a:gridCol w="7704850"/>
                <a:gridCol w="122412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Type</a:t>
                      </a:r>
                      <a:endParaRPr/>
                    </a:p>
                  </a:txBody>
                  <a:tcPr marT="45725" marB="45725" marR="91450" marL="91450" anchor="ctr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538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Model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538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Qty.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B538B"/>
                    </a:solidFill>
                  </a:tcPr>
                </a:tc>
              </a:tr>
              <a:tr h="317200"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Laser Welding</a:t>
                      </a:r>
                      <a:endParaRPr/>
                    </a:p>
                  </a:txBody>
                  <a:tcPr marT="45725" marB="45725" marR="91450" marL="91450" anchor="ctr"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ALPHA LASER, 9kW, AL900F</a:t>
                      </a:r>
                      <a:endParaRPr/>
                    </a:p>
                  </a:txBody>
                  <a:tcPr marT="45725" marB="45725" marR="91450" marL="91450" anchor="ctr"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T="45725" marB="45725" marR="91450" marL="91450" anchor="ctr"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lt1"/>
                    </a:solidFill>
                  </a:tcPr>
                </a:tc>
              </a:tr>
              <a:tr h="31720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2000W HANDHELD WELDING MACHINE, S&amp;A CWFL-2000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lt1"/>
                    </a:solidFill>
                  </a:tcPr>
                </a:tc>
              </a:tr>
              <a:tr h="3172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TIG Welding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ARC MEN AC/DC, Digi-TIG320ACDC PLUS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lt1"/>
                    </a:solidFill>
                  </a:tcPr>
                </a:tc>
              </a:tr>
              <a:tr h="317200">
                <a:tc row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MIG Welding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MIGATRONIC, MIG445 MK III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lt1"/>
                    </a:solidFill>
                  </a:tcPr>
                </a:tc>
              </a:tr>
              <a:tr h="31720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TURIN SMART ROBOT, 4.8kW, TKB1440E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lt1"/>
                    </a:solidFill>
                  </a:tcPr>
                </a:tc>
              </a:tr>
              <a:tr h="31720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TURIN SMART ROBOT, 5.3kW, TKB1600E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lt1"/>
                    </a:solidFill>
                  </a:tcPr>
                </a:tc>
              </a:tr>
              <a:tr h="317200">
                <a:tc row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Spot Welding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ARC MEN AIR-PRESSURED SPOT WELDER, KE-35, 50KVA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lt1"/>
                    </a:solidFill>
                  </a:tcPr>
                </a:tc>
              </a:tr>
              <a:tr h="31720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SHIHLIN DC SPOT WELDER, NF100-CN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lt1"/>
                    </a:solidFill>
                  </a:tcPr>
                </a:tc>
              </a:tr>
              <a:tr h="31720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SUNCHEN MULTI HEAD SPOT WELDING MACHINE, 30M-1604P-2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T="45725" marB="45725" marR="91450" marL="91450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666" name="Google Shape;666;p20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67" name="Google Shape;667;p20"/>
          <p:cNvGrpSpPr/>
          <p:nvPr/>
        </p:nvGrpSpPr>
        <p:grpSpPr>
          <a:xfrm>
            <a:off x="47328" y="4869160"/>
            <a:ext cx="12102926" cy="1470405"/>
            <a:chOff x="314495" y="4676822"/>
            <a:chExt cx="11815490" cy="1584177"/>
          </a:xfrm>
        </p:grpSpPr>
        <p:pic>
          <p:nvPicPr>
            <p:cNvPr id="668" name="Google Shape;668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14495" y="4685397"/>
              <a:ext cx="2181105" cy="1575602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669" name="Google Shape;669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017620" y="4685397"/>
              <a:ext cx="2112365" cy="1553335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670" name="Google Shape;670;p20"/>
            <p:cNvPicPr preferRelativeResize="0"/>
            <p:nvPr/>
          </p:nvPicPr>
          <p:blipFill rotWithShape="1">
            <a:blip r:embed="rId5">
              <a:alphaModFix/>
            </a:blip>
            <a:srcRect b="23750" l="8000" r="8000" t="33200"/>
            <a:stretch/>
          </p:blipFill>
          <p:spPr>
            <a:xfrm>
              <a:off x="2527470" y="4676823"/>
              <a:ext cx="2252161" cy="1584176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671" name="Google Shape;671;p2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811501" y="4676823"/>
              <a:ext cx="2364619" cy="15841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2" name="Google Shape;672;p2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596574" y="4685397"/>
              <a:ext cx="1387858" cy="15598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3" name="Google Shape;673;p2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207990" y="4676822"/>
              <a:ext cx="1356714" cy="156841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1"/>
          <p:cNvSpPr txBox="1"/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Medium"/>
              <a:buNone/>
            </a:pPr>
            <a:r>
              <a:rPr b="1" lang="en-US"/>
              <a:t>Secondary Processes</a:t>
            </a:r>
            <a:endParaRPr b="1"/>
          </a:p>
        </p:txBody>
      </p:sp>
      <p:sp>
        <p:nvSpPr>
          <p:cNvPr id="679" name="Google Shape;679;p21"/>
          <p:cNvSpPr txBox="1"/>
          <p:nvPr/>
        </p:nvSpPr>
        <p:spPr>
          <a:xfrm>
            <a:off x="363466" y="1778047"/>
            <a:ext cx="11465067" cy="25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53356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253356"/>
                </a:solidFill>
                <a:latin typeface="Arial"/>
                <a:ea typeface="Arial"/>
                <a:cs typeface="Arial"/>
                <a:sym typeface="Arial"/>
              </a:rPr>
              <a:t>Painting</a:t>
            </a:r>
            <a:r>
              <a:rPr b="1" lang="en-US" sz="1800">
                <a:solidFill>
                  <a:srgbClr val="25335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1800">
              <a:solidFill>
                <a:srgbClr val="25335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Liquid Paint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rPr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2. Powder Coating - WAGNER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rPr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3. Auto Powder Coating – Dual WAGNER PEM X1 spray gun, WAGNER SPRINT 60L, CiP Engineering Automation</a:t>
            </a:r>
            <a:endParaRPr/>
          </a:p>
          <a:p>
            <a: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253356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253356"/>
                </a:solidFill>
                <a:latin typeface="Arial"/>
                <a:ea typeface="Arial"/>
                <a:cs typeface="Arial"/>
                <a:sym typeface="Arial"/>
              </a:rPr>
              <a:t>Buffing / Deburring Machine 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AuDeBu1000 (Workpiece maximum size: 1000mm width, 20mm height)</a:t>
            </a:r>
            <a:endParaRPr/>
          </a:p>
          <a:p>
            <a:pPr indent="-342900" lvl="0" marL="342900" marR="0" rtl="0" algn="l">
              <a:spcBef>
                <a:spcPts val="360"/>
              </a:spcBef>
              <a:spcAft>
                <a:spcPts val="0"/>
              </a:spcAft>
              <a:buClr>
                <a:srgbClr val="253356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253356"/>
                </a:solidFill>
                <a:latin typeface="Arial"/>
                <a:ea typeface="Arial"/>
                <a:cs typeface="Arial"/>
                <a:sym typeface="Arial"/>
              </a:rPr>
              <a:t>Laser Marking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3AXLE, TLS400-20W Laser System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3356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253356"/>
                </a:solidFill>
                <a:latin typeface="Arial"/>
                <a:ea typeface="Arial"/>
                <a:cs typeface="Arial"/>
                <a:sym typeface="Arial"/>
              </a:rPr>
              <a:t>Silk Screen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3356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253356"/>
                </a:solidFill>
                <a:latin typeface="Arial"/>
                <a:ea typeface="Arial"/>
                <a:cs typeface="Arial"/>
                <a:sym typeface="Arial"/>
              </a:rPr>
              <a:t>Curing Oven</a:t>
            </a:r>
            <a:endParaRPr b="1" i="0" sz="1800" u="none" cap="none" strike="noStrike">
              <a:solidFill>
                <a:srgbClr val="25335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0" name="Google Shape;680;p21"/>
          <p:cNvGrpSpPr/>
          <p:nvPr/>
        </p:nvGrpSpPr>
        <p:grpSpPr>
          <a:xfrm>
            <a:off x="47328" y="4653136"/>
            <a:ext cx="12097343" cy="1349353"/>
            <a:chOff x="119336" y="4715206"/>
            <a:chExt cx="11927303" cy="1349353"/>
          </a:xfrm>
        </p:grpSpPr>
        <p:pic>
          <p:nvPicPr>
            <p:cNvPr id="681" name="Google Shape;681;p21"/>
            <p:cNvPicPr preferRelativeResize="0"/>
            <p:nvPr/>
          </p:nvPicPr>
          <p:blipFill rotWithShape="1">
            <a:blip r:embed="rId3">
              <a:alphaModFix/>
            </a:blip>
            <a:srcRect b="0" l="4814" r="0" t="0"/>
            <a:stretch/>
          </p:blipFill>
          <p:spPr>
            <a:xfrm>
              <a:off x="3742098" y="4722111"/>
              <a:ext cx="1616761" cy="1342448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682" name="Google Shape;682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9336" y="4722113"/>
              <a:ext cx="2131239" cy="134125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683" name="Google Shape;683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272937" y="4722111"/>
              <a:ext cx="1446799" cy="1341252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descr="一張含有 鋼, 機器, 鋁, 圓柱 的圖片&#10;&#10;自動產生的描述" id="684" name="Google Shape;684;p2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458210" y="4722111"/>
              <a:ext cx="1487636" cy="1300477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685" name="Google Shape;685;p2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9696382" y="4742517"/>
              <a:ext cx="1217495" cy="1291795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686" name="Google Shape;686;p2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968208" y="4742517"/>
              <a:ext cx="1705812" cy="12917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7" name="Google Shape;687;p21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381221" y="4715206"/>
              <a:ext cx="1054627" cy="1348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8" name="Google Shape;688;p21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0936239" y="4733836"/>
              <a:ext cx="1110400" cy="12937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9" name="Google Shape;689;p21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一張含有 工具, 室內, 地板, 木製的 的圖片&#10;&#10;AI 產生的內容可能不正確。" id="690" name="Google Shape;690;p2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960096" y="3385611"/>
            <a:ext cx="2336163" cy="1118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22"/>
          <p:cNvSpPr/>
          <p:nvPr/>
        </p:nvSpPr>
        <p:spPr>
          <a:xfrm>
            <a:off x="485205" y="2109334"/>
            <a:ext cx="4890715" cy="278237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96" name="Google Shape;696;p22"/>
          <p:cNvSpPr/>
          <p:nvPr/>
        </p:nvSpPr>
        <p:spPr>
          <a:xfrm>
            <a:off x="10140979" y="2906378"/>
            <a:ext cx="836676" cy="422148"/>
          </a:xfrm>
          <a:custGeom>
            <a:rect b="b" l="l" r="r" t="t"/>
            <a:pathLst>
              <a:path extrusionOk="0" h="422148" w="836676">
                <a:moveTo>
                  <a:pt x="0" y="70358"/>
                </a:moveTo>
                <a:lnTo>
                  <a:pt x="0" y="351789"/>
                </a:lnTo>
                <a:lnTo>
                  <a:pt x="1043" y="363931"/>
                </a:lnTo>
                <a:lnTo>
                  <a:pt x="11226" y="389936"/>
                </a:lnTo>
                <a:lnTo>
                  <a:pt x="42438" y="416392"/>
                </a:lnTo>
                <a:lnTo>
                  <a:pt x="70357" y="422148"/>
                </a:lnTo>
                <a:lnTo>
                  <a:pt x="766318" y="422148"/>
                </a:lnTo>
                <a:lnTo>
                  <a:pt x="804464" y="410921"/>
                </a:lnTo>
                <a:lnTo>
                  <a:pt x="830920" y="379709"/>
                </a:lnTo>
                <a:lnTo>
                  <a:pt x="836676" y="351789"/>
                </a:lnTo>
                <a:lnTo>
                  <a:pt x="836676" y="70358"/>
                </a:lnTo>
                <a:lnTo>
                  <a:pt x="825449" y="32211"/>
                </a:lnTo>
                <a:lnTo>
                  <a:pt x="794237" y="5755"/>
                </a:lnTo>
                <a:lnTo>
                  <a:pt x="766318" y="0"/>
                </a:lnTo>
                <a:lnTo>
                  <a:pt x="70357" y="0"/>
                </a:lnTo>
                <a:lnTo>
                  <a:pt x="32211" y="11226"/>
                </a:lnTo>
                <a:lnTo>
                  <a:pt x="5755" y="42438"/>
                </a:lnTo>
                <a:lnTo>
                  <a:pt x="0" y="70358"/>
                </a:lnTo>
                <a:close/>
              </a:path>
            </a:pathLst>
          </a:custGeom>
          <a:solidFill>
            <a:srgbClr val="9A2627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97" name="Google Shape;697;p22"/>
          <p:cNvSpPr/>
          <p:nvPr/>
        </p:nvSpPr>
        <p:spPr>
          <a:xfrm>
            <a:off x="10140979" y="2906378"/>
            <a:ext cx="836676" cy="422148"/>
          </a:xfrm>
          <a:custGeom>
            <a:rect b="b" l="l" r="r" t="t"/>
            <a:pathLst>
              <a:path extrusionOk="0" h="422148" w="836676">
                <a:moveTo>
                  <a:pt x="0" y="70358"/>
                </a:moveTo>
                <a:lnTo>
                  <a:pt x="5755" y="42438"/>
                </a:lnTo>
                <a:lnTo>
                  <a:pt x="32211" y="11226"/>
                </a:lnTo>
                <a:lnTo>
                  <a:pt x="58216" y="1043"/>
                </a:lnTo>
                <a:lnTo>
                  <a:pt x="70357" y="0"/>
                </a:lnTo>
                <a:lnTo>
                  <a:pt x="766318" y="0"/>
                </a:lnTo>
                <a:lnTo>
                  <a:pt x="794237" y="5755"/>
                </a:lnTo>
                <a:lnTo>
                  <a:pt x="825449" y="32211"/>
                </a:lnTo>
                <a:lnTo>
                  <a:pt x="835632" y="58216"/>
                </a:lnTo>
                <a:lnTo>
                  <a:pt x="836676" y="70358"/>
                </a:lnTo>
                <a:lnTo>
                  <a:pt x="836676" y="351789"/>
                </a:lnTo>
                <a:lnTo>
                  <a:pt x="830920" y="379709"/>
                </a:lnTo>
                <a:lnTo>
                  <a:pt x="804464" y="410921"/>
                </a:lnTo>
                <a:lnTo>
                  <a:pt x="778459" y="421104"/>
                </a:lnTo>
                <a:lnTo>
                  <a:pt x="766318" y="422148"/>
                </a:lnTo>
                <a:lnTo>
                  <a:pt x="70357" y="422148"/>
                </a:lnTo>
                <a:lnTo>
                  <a:pt x="42438" y="416392"/>
                </a:lnTo>
                <a:lnTo>
                  <a:pt x="11226" y="389936"/>
                </a:lnTo>
                <a:lnTo>
                  <a:pt x="1043" y="363931"/>
                </a:lnTo>
                <a:lnTo>
                  <a:pt x="0" y="351789"/>
                </a:lnTo>
                <a:lnTo>
                  <a:pt x="0" y="70358"/>
                </a:lnTo>
                <a:close/>
              </a:path>
            </a:pathLst>
          </a:custGeom>
          <a:solidFill>
            <a:srgbClr val="A4A4A4"/>
          </a:solidFill>
          <a:ln cap="flat" cmpd="sng" w="12175">
            <a:solidFill>
              <a:srgbClr val="A4A4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98" name="Google Shape;698;p22"/>
          <p:cNvSpPr/>
          <p:nvPr/>
        </p:nvSpPr>
        <p:spPr>
          <a:xfrm>
            <a:off x="10140979" y="3426062"/>
            <a:ext cx="836676" cy="422148"/>
          </a:xfrm>
          <a:custGeom>
            <a:rect b="b" l="l" r="r" t="t"/>
            <a:pathLst>
              <a:path extrusionOk="0" h="422148" w="836676">
                <a:moveTo>
                  <a:pt x="0" y="70358"/>
                </a:moveTo>
                <a:lnTo>
                  <a:pt x="0" y="351789"/>
                </a:lnTo>
                <a:lnTo>
                  <a:pt x="1043" y="363931"/>
                </a:lnTo>
                <a:lnTo>
                  <a:pt x="11226" y="389936"/>
                </a:lnTo>
                <a:lnTo>
                  <a:pt x="42438" y="416392"/>
                </a:lnTo>
                <a:lnTo>
                  <a:pt x="70357" y="422148"/>
                </a:lnTo>
                <a:lnTo>
                  <a:pt x="766318" y="422148"/>
                </a:lnTo>
                <a:lnTo>
                  <a:pt x="804464" y="410921"/>
                </a:lnTo>
                <a:lnTo>
                  <a:pt x="830920" y="379709"/>
                </a:lnTo>
                <a:lnTo>
                  <a:pt x="836676" y="351789"/>
                </a:lnTo>
                <a:lnTo>
                  <a:pt x="836676" y="70358"/>
                </a:lnTo>
                <a:lnTo>
                  <a:pt x="825449" y="32211"/>
                </a:lnTo>
                <a:lnTo>
                  <a:pt x="794237" y="5755"/>
                </a:lnTo>
                <a:lnTo>
                  <a:pt x="766318" y="0"/>
                </a:lnTo>
                <a:lnTo>
                  <a:pt x="70357" y="0"/>
                </a:lnTo>
                <a:lnTo>
                  <a:pt x="32211" y="11226"/>
                </a:lnTo>
                <a:lnTo>
                  <a:pt x="5755" y="42438"/>
                </a:lnTo>
                <a:lnTo>
                  <a:pt x="0" y="70358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99" name="Google Shape;699;p22"/>
          <p:cNvSpPr/>
          <p:nvPr/>
        </p:nvSpPr>
        <p:spPr>
          <a:xfrm>
            <a:off x="10140979" y="3426062"/>
            <a:ext cx="836676" cy="422148"/>
          </a:xfrm>
          <a:custGeom>
            <a:rect b="b" l="l" r="r" t="t"/>
            <a:pathLst>
              <a:path extrusionOk="0" h="422148" w="836676">
                <a:moveTo>
                  <a:pt x="0" y="70358"/>
                </a:moveTo>
                <a:lnTo>
                  <a:pt x="5755" y="42438"/>
                </a:lnTo>
                <a:lnTo>
                  <a:pt x="32211" y="11226"/>
                </a:lnTo>
                <a:lnTo>
                  <a:pt x="58216" y="1043"/>
                </a:lnTo>
                <a:lnTo>
                  <a:pt x="70357" y="0"/>
                </a:lnTo>
                <a:lnTo>
                  <a:pt x="766318" y="0"/>
                </a:lnTo>
                <a:lnTo>
                  <a:pt x="794237" y="5755"/>
                </a:lnTo>
                <a:lnTo>
                  <a:pt x="825449" y="32211"/>
                </a:lnTo>
                <a:lnTo>
                  <a:pt x="835632" y="58216"/>
                </a:lnTo>
                <a:lnTo>
                  <a:pt x="836676" y="70358"/>
                </a:lnTo>
                <a:lnTo>
                  <a:pt x="836676" y="351789"/>
                </a:lnTo>
                <a:lnTo>
                  <a:pt x="830920" y="379709"/>
                </a:lnTo>
                <a:lnTo>
                  <a:pt x="804464" y="410921"/>
                </a:lnTo>
                <a:lnTo>
                  <a:pt x="778459" y="421104"/>
                </a:lnTo>
                <a:lnTo>
                  <a:pt x="766318" y="422148"/>
                </a:lnTo>
                <a:lnTo>
                  <a:pt x="70357" y="422148"/>
                </a:lnTo>
                <a:lnTo>
                  <a:pt x="42438" y="416392"/>
                </a:lnTo>
                <a:lnTo>
                  <a:pt x="11226" y="389936"/>
                </a:lnTo>
                <a:lnTo>
                  <a:pt x="1043" y="363931"/>
                </a:lnTo>
                <a:lnTo>
                  <a:pt x="0" y="351789"/>
                </a:lnTo>
                <a:lnTo>
                  <a:pt x="0" y="70358"/>
                </a:lnTo>
                <a:close/>
              </a:path>
            </a:pathLst>
          </a:custGeom>
          <a:noFill/>
          <a:ln cap="flat" cmpd="sng" w="12175">
            <a:solidFill>
              <a:srgbClr val="A4A4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700" name="Google Shape;700;p22"/>
          <p:cNvSpPr/>
          <p:nvPr/>
        </p:nvSpPr>
        <p:spPr>
          <a:xfrm>
            <a:off x="10140979" y="3950318"/>
            <a:ext cx="836676" cy="420624"/>
          </a:xfrm>
          <a:custGeom>
            <a:rect b="b" l="l" r="r" t="t"/>
            <a:pathLst>
              <a:path extrusionOk="0" h="420624" w="836676">
                <a:moveTo>
                  <a:pt x="0" y="70103"/>
                </a:moveTo>
                <a:lnTo>
                  <a:pt x="0" y="350519"/>
                </a:lnTo>
                <a:lnTo>
                  <a:pt x="977" y="362262"/>
                </a:lnTo>
                <a:lnTo>
                  <a:pt x="11047" y="388324"/>
                </a:lnTo>
                <a:lnTo>
                  <a:pt x="42186" y="414850"/>
                </a:lnTo>
                <a:lnTo>
                  <a:pt x="70103" y="420623"/>
                </a:lnTo>
                <a:lnTo>
                  <a:pt x="766572" y="420623"/>
                </a:lnTo>
                <a:lnTo>
                  <a:pt x="804376" y="409576"/>
                </a:lnTo>
                <a:lnTo>
                  <a:pt x="830902" y="378437"/>
                </a:lnTo>
                <a:lnTo>
                  <a:pt x="836676" y="350519"/>
                </a:lnTo>
                <a:lnTo>
                  <a:pt x="836676" y="70103"/>
                </a:lnTo>
                <a:lnTo>
                  <a:pt x="825628" y="32299"/>
                </a:lnTo>
                <a:lnTo>
                  <a:pt x="794489" y="5773"/>
                </a:lnTo>
                <a:lnTo>
                  <a:pt x="766572" y="0"/>
                </a:lnTo>
                <a:lnTo>
                  <a:pt x="70103" y="0"/>
                </a:lnTo>
                <a:lnTo>
                  <a:pt x="32299" y="11047"/>
                </a:lnTo>
                <a:lnTo>
                  <a:pt x="5773" y="42186"/>
                </a:lnTo>
                <a:lnTo>
                  <a:pt x="0" y="70103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701" name="Google Shape;701;p22"/>
          <p:cNvSpPr/>
          <p:nvPr/>
        </p:nvSpPr>
        <p:spPr>
          <a:xfrm>
            <a:off x="10140979" y="3950318"/>
            <a:ext cx="836676" cy="420624"/>
          </a:xfrm>
          <a:custGeom>
            <a:rect b="b" l="l" r="r" t="t"/>
            <a:pathLst>
              <a:path extrusionOk="0" h="420624" w="836676">
                <a:moveTo>
                  <a:pt x="0" y="70103"/>
                </a:moveTo>
                <a:lnTo>
                  <a:pt x="5773" y="42186"/>
                </a:lnTo>
                <a:lnTo>
                  <a:pt x="32299" y="11047"/>
                </a:lnTo>
                <a:lnTo>
                  <a:pt x="58361" y="977"/>
                </a:lnTo>
                <a:lnTo>
                  <a:pt x="70103" y="0"/>
                </a:lnTo>
                <a:lnTo>
                  <a:pt x="766572" y="0"/>
                </a:lnTo>
                <a:lnTo>
                  <a:pt x="794489" y="5773"/>
                </a:lnTo>
                <a:lnTo>
                  <a:pt x="825628" y="32299"/>
                </a:lnTo>
                <a:lnTo>
                  <a:pt x="835698" y="58361"/>
                </a:lnTo>
                <a:lnTo>
                  <a:pt x="836676" y="70103"/>
                </a:lnTo>
                <a:lnTo>
                  <a:pt x="836676" y="350519"/>
                </a:lnTo>
                <a:lnTo>
                  <a:pt x="830902" y="378437"/>
                </a:lnTo>
                <a:lnTo>
                  <a:pt x="804376" y="409576"/>
                </a:lnTo>
                <a:lnTo>
                  <a:pt x="778314" y="419646"/>
                </a:lnTo>
                <a:lnTo>
                  <a:pt x="766572" y="420623"/>
                </a:lnTo>
                <a:lnTo>
                  <a:pt x="70103" y="420623"/>
                </a:lnTo>
                <a:lnTo>
                  <a:pt x="42186" y="414850"/>
                </a:lnTo>
                <a:lnTo>
                  <a:pt x="11047" y="388324"/>
                </a:lnTo>
                <a:lnTo>
                  <a:pt x="977" y="362262"/>
                </a:lnTo>
                <a:lnTo>
                  <a:pt x="0" y="350519"/>
                </a:lnTo>
                <a:lnTo>
                  <a:pt x="0" y="70103"/>
                </a:lnTo>
                <a:close/>
              </a:path>
            </a:pathLst>
          </a:custGeom>
          <a:noFill/>
          <a:ln cap="flat" cmpd="sng" w="12175">
            <a:solidFill>
              <a:srgbClr val="A4A4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702" name="Google Shape;702;p22"/>
          <p:cNvSpPr/>
          <p:nvPr/>
        </p:nvSpPr>
        <p:spPr>
          <a:xfrm>
            <a:off x="10140979" y="4462382"/>
            <a:ext cx="836676" cy="422148"/>
          </a:xfrm>
          <a:custGeom>
            <a:rect b="b" l="l" r="r" t="t"/>
            <a:pathLst>
              <a:path extrusionOk="0" h="422148" w="836676">
                <a:moveTo>
                  <a:pt x="0" y="70358"/>
                </a:moveTo>
                <a:lnTo>
                  <a:pt x="0" y="351790"/>
                </a:lnTo>
                <a:lnTo>
                  <a:pt x="1043" y="363931"/>
                </a:lnTo>
                <a:lnTo>
                  <a:pt x="11226" y="389936"/>
                </a:lnTo>
                <a:lnTo>
                  <a:pt x="42438" y="416392"/>
                </a:lnTo>
                <a:lnTo>
                  <a:pt x="70357" y="422148"/>
                </a:lnTo>
                <a:lnTo>
                  <a:pt x="766318" y="422148"/>
                </a:lnTo>
                <a:lnTo>
                  <a:pt x="804464" y="410921"/>
                </a:lnTo>
                <a:lnTo>
                  <a:pt x="830920" y="379709"/>
                </a:lnTo>
                <a:lnTo>
                  <a:pt x="836676" y="351790"/>
                </a:lnTo>
                <a:lnTo>
                  <a:pt x="836676" y="70358"/>
                </a:lnTo>
                <a:lnTo>
                  <a:pt x="825449" y="32211"/>
                </a:lnTo>
                <a:lnTo>
                  <a:pt x="794237" y="5755"/>
                </a:lnTo>
                <a:lnTo>
                  <a:pt x="766318" y="0"/>
                </a:lnTo>
                <a:lnTo>
                  <a:pt x="70357" y="0"/>
                </a:lnTo>
                <a:lnTo>
                  <a:pt x="32211" y="11226"/>
                </a:lnTo>
                <a:lnTo>
                  <a:pt x="5755" y="42438"/>
                </a:lnTo>
                <a:lnTo>
                  <a:pt x="0" y="70358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703" name="Google Shape;703;p22"/>
          <p:cNvSpPr/>
          <p:nvPr/>
        </p:nvSpPr>
        <p:spPr>
          <a:xfrm>
            <a:off x="10140979" y="4462382"/>
            <a:ext cx="836676" cy="422148"/>
          </a:xfrm>
          <a:custGeom>
            <a:rect b="b" l="l" r="r" t="t"/>
            <a:pathLst>
              <a:path extrusionOk="0" h="422148" w="836676">
                <a:moveTo>
                  <a:pt x="0" y="70358"/>
                </a:moveTo>
                <a:lnTo>
                  <a:pt x="5755" y="42438"/>
                </a:lnTo>
                <a:lnTo>
                  <a:pt x="32211" y="11226"/>
                </a:lnTo>
                <a:lnTo>
                  <a:pt x="58216" y="1043"/>
                </a:lnTo>
                <a:lnTo>
                  <a:pt x="70357" y="0"/>
                </a:lnTo>
                <a:lnTo>
                  <a:pt x="766318" y="0"/>
                </a:lnTo>
                <a:lnTo>
                  <a:pt x="794237" y="5755"/>
                </a:lnTo>
                <a:lnTo>
                  <a:pt x="825449" y="32211"/>
                </a:lnTo>
                <a:lnTo>
                  <a:pt x="835632" y="58216"/>
                </a:lnTo>
                <a:lnTo>
                  <a:pt x="836676" y="70358"/>
                </a:lnTo>
                <a:lnTo>
                  <a:pt x="836676" y="351790"/>
                </a:lnTo>
                <a:lnTo>
                  <a:pt x="830920" y="379709"/>
                </a:lnTo>
                <a:lnTo>
                  <a:pt x="804464" y="410921"/>
                </a:lnTo>
                <a:lnTo>
                  <a:pt x="778459" y="421104"/>
                </a:lnTo>
                <a:lnTo>
                  <a:pt x="766318" y="422148"/>
                </a:lnTo>
                <a:lnTo>
                  <a:pt x="70357" y="422148"/>
                </a:lnTo>
                <a:lnTo>
                  <a:pt x="42438" y="416392"/>
                </a:lnTo>
                <a:lnTo>
                  <a:pt x="11226" y="389936"/>
                </a:lnTo>
                <a:lnTo>
                  <a:pt x="1043" y="363931"/>
                </a:lnTo>
                <a:lnTo>
                  <a:pt x="0" y="351790"/>
                </a:lnTo>
                <a:lnTo>
                  <a:pt x="0" y="70358"/>
                </a:lnTo>
                <a:close/>
              </a:path>
            </a:pathLst>
          </a:custGeom>
          <a:noFill/>
          <a:ln cap="flat" cmpd="sng" w="12175">
            <a:solidFill>
              <a:srgbClr val="A4A4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grpSp>
        <p:nvGrpSpPr>
          <p:cNvPr id="704" name="Google Shape;704;p22"/>
          <p:cNvGrpSpPr/>
          <p:nvPr/>
        </p:nvGrpSpPr>
        <p:grpSpPr>
          <a:xfrm>
            <a:off x="7110623" y="1563941"/>
            <a:ext cx="3198876" cy="441960"/>
            <a:chOff x="7230138" y="1563941"/>
            <a:chExt cx="3198876" cy="441960"/>
          </a:xfrm>
        </p:grpSpPr>
        <p:sp>
          <p:nvSpPr>
            <p:cNvPr id="705" name="Google Shape;705;p22"/>
            <p:cNvSpPr/>
            <p:nvPr/>
          </p:nvSpPr>
          <p:spPr>
            <a:xfrm>
              <a:off x="7230138" y="1563941"/>
              <a:ext cx="3198876" cy="441960"/>
            </a:xfrm>
            <a:custGeom>
              <a:rect b="b" l="l" r="r" t="t"/>
              <a:pathLst>
                <a:path extrusionOk="0" h="441960" w="3198876">
                  <a:moveTo>
                    <a:pt x="0" y="0"/>
                  </a:moveTo>
                  <a:lnTo>
                    <a:pt x="0" y="441960"/>
                  </a:lnTo>
                  <a:lnTo>
                    <a:pt x="2977896" y="441960"/>
                  </a:lnTo>
                  <a:lnTo>
                    <a:pt x="3198876" y="220979"/>
                  </a:lnTo>
                  <a:lnTo>
                    <a:pt x="29778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706" name="Google Shape;706;p22"/>
            <p:cNvSpPr txBox="1"/>
            <p:nvPr/>
          </p:nvSpPr>
          <p:spPr>
            <a:xfrm>
              <a:off x="8377838" y="1635149"/>
              <a:ext cx="1031620" cy="2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2050">
              <a:noAutofit/>
            </a:bodyPr>
            <a:lstStyle/>
            <a:p>
              <a:pPr indent="0" lvl="0" marL="12700" marR="0" rtl="0" algn="l">
                <a:lnSpc>
                  <a:spcPct val="10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Plating</a:t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</p:grpSp>
      <p:sp>
        <p:nvSpPr>
          <p:cNvPr id="707" name="Google Shape;707;p22"/>
          <p:cNvSpPr txBox="1"/>
          <p:nvPr/>
        </p:nvSpPr>
        <p:spPr>
          <a:xfrm>
            <a:off x="7110623" y="2056326"/>
            <a:ext cx="4826128" cy="2799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350">
            <a:noAutofit/>
          </a:bodyPr>
          <a:lstStyle/>
          <a:p>
            <a:pPr indent="0" lvl="0" marL="12700" marR="0" rtl="0" algn="l">
              <a:lnSpc>
                <a:spcPct val="1315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1F5F"/>
                </a:solidFill>
                <a:latin typeface="Arial"/>
                <a:ea typeface="Arial"/>
                <a:cs typeface="Arial"/>
                <a:sym typeface="Arial"/>
              </a:rPr>
              <a:t>Central Plating Industry Co., Ltd. (CTP)</a:t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2"/>
          <p:cNvSpPr txBox="1"/>
          <p:nvPr/>
        </p:nvSpPr>
        <p:spPr>
          <a:xfrm>
            <a:off x="10495563" y="3021440"/>
            <a:ext cx="158535" cy="2280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750">
            <a:noAutofit/>
          </a:bodyPr>
          <a:lstStyle/>
          <a:p>
            <a:pPr indent="0" lvl="0" marL="12700" marR="0" rtl="0" algn="l">
              <a:lnSpc>
                <a:spcPct val="1059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709" name="Google Shape;709;p22"/>
          <p:cNvSpPr txBox="1"/>
          <p:nvPr/>
        </p:nvSpPr>
        <p:spPr>
          <a:xfrm>
            <a:off x="10495563" y="3541505"/>
            <a:ext cx="158535" cy="2280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750">
            <a:noAutofit/>
          </a:bodyPr>
          <a:lstStyle/>
          <a:p>
            <a:pPr indent="0" lvl="0" marL="12700" marR="0" rtl="0" algn="l">
              <a:lnSpc>
                <a:spcPct val="1059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710" name="Google Shape;710;p22"/>
          <p:cNvSpPr txBox="1"/>
          <p:nvPr/>
        </p:nvSpPr>
        <p:spPr>
          <a:xfrm>
            <a:off x="10495563" y="4065380"/>
            <a:ext cx="158535" cy="2280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750">
            <a:noAutofit/>
          </a:bodyPr>
          <a:lstStyle/>
          <a:p>
            <a:pPr indent="0" lvl="0" marL="12700" marR="0" rtl="0" algn="l">
              <a:lnSpc>
                <a:spcPct val="1059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711" name="Google Shape;711;p22"/>
          <p:cNvSpPr txBox="1"/>
          <p:nvPr/>
        </p:nvSpPr>
        <p:spPr>
          <a:xfrm>
            <a:off x="10495563" y="4577596"/>
            <a:ext cx="158735" cy="2283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775">
            <a:noAutofit/>
          </a:bodyPr>
          <a:lstStyle/>
          <a:p>
            <a:pPr indent="0" lvl="0" marL="12700" marR="0" rtl="0" algn="l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grpSp>
        <p:nvGrpSpPr>
          <p:cNvPr id="712" name="Google Shape;712;p22"/>
          <p:cNvGrpSpPr/>
          <p:nvPr/>
        </p:nvGrpSpPr>
        <p:grpSpPr>
          <a:xfrm>
            <a:off x="6896483" y="2885108"/>
            <a:ext cx="2729500" cy="414496"/>
            <a:chOff x="6329094" y="2920161"/>
            <a:chExt cx="2729500" cy="414496"/>
          </a:xfrm>
        </p:grpSpPr>
        <p:sp>
          <p:nvSpPr>
            <p:cNvPr id="713" name="Google Shape;713;p22"/>
            <p:cNvSpPr txBox="1"/>
            <p:nvPr/>
          </p:nvSpPr>
          <p:spPr>
            <a:xfrm>
              <a:off x="6545619" y="2936315"/>
              <a:ext cx="2512975" cy="398342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</p:spPr>
          <p:txBody>
            <a:bodyPr anchorCtr="0" anchor="ctr" bIns="0" lIns="0" spcFirstLastPara="1" rIns="0" wrap="square" tIns="62225">
              <a:noAutofit/>
            </a:bodyPr>
            <a:lstStyle/>
            <a:p>
              <a:pPr indent="0" lvl="0" marL="92329" marR="0" rtl="0" algn="ctr">
                <a:lnSpc>
                  <a:spcPct val="1017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2"/>
            <p:cNvSpPr txBox="1"/>
            <p:nvPr/>
          </p:nvSpPr>
          <p:spPr>
            <a:xfrm>
              <a:off x="6329094" y="2920161"/>
              <a:ext cx="2512975" cy="3983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62225">
              <a:noAutofit/>
            </a:bodyPr>
            <a:lstStyle/>
            <a:p>
              <a:pPr indent="0" lvl="0" marL="92329" marR="0" rtl="0" algn="ctr">
                <a:lnSpc>
                  <a:spcPct val="1017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Barrel Plating System</a:t>
              </a:r>
              <a:endParaRPr/>
            </a:p>
          </p:txBody>
        </p:sp>
      </p:grpSp>
      <p:sp>
        <p:nvSpPr>
          <p:cNvPr id="715" name="Google Shape;715;p22"/>
          <p:cNvSpPr txBox="1"/>
          <p:nvPr/>
        </p:nvSpPr>
        <p:spPr>
          <a:xfrm>
            <a:off x="7161803" y="2397456"/>
            <a:ext cx="1193292" cy="411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7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2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17" name="Google Shape;717;p22"/>
          <p:cNvGrpSpPr/>
          <p:nvPr/>
        </p:nvGrpSpPr>
        <p:grpSpPr>
          <a:xfrm>
            <a:off x="485205" y="1563941"/>
            <a:ext cx="3198876" cy="441960"/>
            <a:chOff x="7230138" y="1563941"/>
            <a:chExt cx="3198876" cy="441960"/>
          </a:xfrm>
        </p:grpSpPr>
        <p:sp>
          <p:nvSpPr>
            <p:cNvPr id="718" name="Google Shape;718;p22"/>
            <p:cNvSpPr/>
            <p:nvPr/>
          </p:nvSpPr>
          <p:spPr>
            <a:xfrm>
              <a:off x="7230138" y="1563941"/>
              <a:ext cx="3198876" cy="441960"/>
            </a:xfrm>
            <a:custGeom>
              <a:rect b="b" l="l" r="r" t="t"/>
              <a:pathLst>
                <a:path extrusionOk="0" h="441960" w="3198876">
                  <a:moveTo>
                    <a:pt x="0" y="0"/>
                  </a:moveTo>
                  <a:lnTo>
                    <a:pt x="0" y="441960"/>
                  </a:lnTo>
                  <a:lnTo>
                    <a:pt x="2977896" y="441960"/>
                  </a:lnTo>
                  <a:lnTo>
                    <a:pt x="3198876" y="220979"/>
                  </a:lnTo>
                  <a:lnTo>
                    <a:pt x="29778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719" name="Google Shape;719;p22"/>
            <p:cNvSpPr txBox="1"/>
            <p:nvPr/>
          </p:nvSpPr>
          <p:spPr>
            <a:xfrm>
              <a:off x="7368325" y="1635149"/>
              <a:ext cx="2736304" cy="2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12050">
              <a:noAutofit/>
            </a:bodyPr>
            <a:lstStyle/>
            <a:p>
              <a:pPr indent="0" lvl="0" marL="12700" marR="0" rtl="0" algn="l">
                <a:lnSpc>
                  <a:spcPct val="1187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FFFFFF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Powder Coating (Automated)</a:t>
              </a:r>
              <a:endParaRPr sz="16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</p:grpSp>
      <p:sp>
        <p:nvSpPr>
          <p:cNvPr id="720" name="Google Shape;720;p22"/>
          <p:cNvSpPr txBox="1"/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Medium"/>
              <a:buNone/>
            </a:pPr>
            <a:r>
              <a:rPr b="1" lang="en-US"/>
              <a:t>Plating and Powder Coating</a:t>
            </a:r>
            <a:endParaRPr b="1"/>
          </a:p>
        </p:txBody>
      </p:sp>
      <p:grpSp>
        <p:nvGrpSpPr>
          <p:cNvPr id="721" name="Google Shape;721;p22"/>
          <p:cNvGrpSpPr/>
          <p:nvPr/>
        </p:nvGrpSpPr>
        <p:grpSpPr>
          <a:xfrm>
            <a:off x="119337" y="5006768"/>
            <a:ext cx="11936929" cy="1353612"/>
            <a:chOff x="119337" y="5006768"/>
            <a:chExt cx="11936929" cy="1353612"/>
          </a:xfrm>
        </p:grpSpPr>
        <p:sp>
          <p:nvSpPr>
            <p:cNvPr id="722" name="Google Shape;722;p22"/>
            <p:cNvSpPr/>
            <p:nvPr/>
          </p:nvSpPr>
          <p:spPr>
            <a:xfrm>
              <a:off x="7230137" y="5009358"/>
              <a:ext cx="2024535" cy="134273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723" name="Google Shape;723;p22"/>
            <p:cNvSpPr/>
            <p:nvPr/>
          </p:nvSpPr>
          <p:spPr>
            <a:xfrm>
              <a:off x="4879575" y="5006769"/>
              <a:ext cx="2304391" cy="1353611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9300843" y="5006769"/>
              <a:ext cx="2755423" cy="1198722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endParaRPr>
            </a:p>
          </p:txBody>
        </p:sp>
        <p:pic>
          <p:nvPicPr>
            <p:cNvPr id="725" name="Google Shape;725;p2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077924" y="5010762"/>
              <a:ext cx="1365793" cy="13082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6" name="Google Shape;726;p2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489888" y="5006768"/>
              <a:ext cx="1343516" cy="1312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7" name="Google Shape;727;p2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19337" y="5006768"/>
              <a:ext cx="1912416" cy="13082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28" name="Google Shape;728;p22"/>
          <p:cNvGrpSpPr/>
          <p:nvPr/>
        </p:nvGrpSpPr>
        <p:grpSpPr>
          <a:xfrm>
            <a:off x="6854963" y="3390760"/>
            <a:ext cx="2775890" cy="418663"/>
            <a:chOff x="6282704" y="2915994"/>
            <a:chExt cx="2775890" cy="418663"/>
          </a:xfrm>
        </p:grpSpPr>
        <p:sp>
          <p:nvSpPr>
            <p:cNvPr id="729" name="Google Shape;729;p22"/>
            <p:cNvSpPr txBox="1"/>
            <p:nvPr/>
          </p:nvSpPr>
          <p:spPr>
            <a:xfrm>
              <a:off x="6545619" y="2936315"/>
              <a:ext cx="2512975" cy="398342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</p:spPr>
          <p:txBody>
            <a:bodyPr anchorCtr="0" anchor="ctr" bIns="0" lIns="0" spcFirstLastPara="1" rIns="0" wrap="square" tIns="62225">
              <a:noAutofit/>
            </a:bodyPr>
            <a:lstStyle/>
            <a:p>
              <a:pPr indent="0" lvl="0" marL="92329" marR="0" rtl="0" algn="ctr">
                <a:lnSpc>
                  <a:spcPct val="1017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2"/>
            <p:cNvSpPr txBox="1"/>
            <p:nvPr/>
          </p:nvSpPr>
          <p:spPr>
            <a:xfrm>
              <a:off x="6282704" y="2915994"/>
              <a:ext cx="2512975" cy="3983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62225">
              <a:noAutofit/>
            </a:bodyPr>
            <a:lstStyle/>
            <a:p>
              <a:pPr indent="0" lvl="0" marL="92329" marR="0" rtl="0" algn="ctr">
                <a:lnSpc>
                  <a:spcPct val="1017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Rack Plating System</a:t>
              </a:r>
              <a:endParaRPr/>
            </a:p>
          </p:txBody>
        </p:sp>
      </p:grpSp>
      <p:grpSp>
        <p:nvGrpSpPr>
          <p:cNvPr id="731" name="Google Shape;731;p22"/>
          <p:cNvGrpSpPr/>
          <p:nvPr/>
        </p:nvGrpSpPr>
        <p:grpSpPr>
          <a:xfrm>
            <a:off x="6602297" y="3912462"/>
            <a:ext cx="3023685" cy="414632"/>
            <a:chOff x="6034909" y="2920025"/>
            <a:chExt cx="3023685" cy="414632"/>
          </a:xfrm>
        </p:grpSpPr>
        <p:sp>
          <p:nvSpPr>
            <p:cNvPr id="732" name="Google Shape;732;p22"/>
            <p:cNvSpPr txBox="1"/>
            <p:nvPr/>
          </p:nvSpPr>
          <p:spPr>
            <a:xfrm>
              <a:off x="6545619" y="2936315"/>
              <a:ext cx="2512975" cy="398342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</p:spPr>
          <p:txBody>
            <a:bodyPr anchorCtr="0" anchor="ctr" bIns="0" lIns="0" spcFirstLastPara="1" rIns="0" wrap="square" tIns="62225">
              <a:noAutofit/>
            </a:bodyPr>
            <a:lstStyle/>
            <a:p>
              <a:pPr indent="0" lvl="0" marL="92329" marR="0" rtl="0" algn="ctr">
                <a:lnSpc>
                  <a:spcPct val="1017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2"/>
            <p:cNvSpPr txBox="1"/>
            <p:nvPr/>
          </p:nvSpPr>
          <p:spPr>
            <a:xfrm>
              <a:off x="6034909" y="2920025"/>
              <a:ext cx="2512975" cy="3983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62225">
              <a:noAutofit/>
            </a:bodyPr>
            <a:lstStyle/>
            <a:p>
              <a:pPr indent="0" lvl="0" marL="92329" marR="0" rtl="0" algn="ctr">
                <a:lnSpc>
                  <a:spcPct val="1017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Post Treatment</a:t>
              </a:r>
              <a:endParaRPr/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6208519" y="4422534"/>
            <a:ext cx="3417464" cy="407034"/>
            <a:chOff x="5641130" y="2927623"/>
            <a:chExt cx="3417464" cy="407034"/>
          </a:xfrm>
        </p:grpSpPr>
        <p:sp>
          <p:nvSpPr>
            <p:cNvPr id="735" name="Google Shape;735;p22"/>
            <p:cNvSpPr txBox="1"/>
            <p:nvPr/>
          </p:nvSpPr>
          <p:spPr>
            <a:xfrm>
              <a:off x="6545619" y="2936315"/>
              <a:ext cx="2512975" cy="398342"/>
            </a:xfrm>
            <a:prstGeom prst="rect">
              <a:avLst/>
            </a:prstGeom>
            <a:solidFill>
              <a:srgbClr val="A4A4A4"/>
            </a:solidFill>
            <a:ln>
              <a:noFill/>
            </a:ln>
          </p:spPr>
          <p:txBody>
            <a:bodyPr anchorCtr="0" anchor="ctr" bIns="0" lIns="0" spcFirstLastPara="1" rIns="0" wrap="square" tIns="62225">
              <a:noAutofit/>
            </a:bodyPr>
            <a:lstStyle/>
            <a:p>
              <a:pPr indent="0" lvl="0" marL="92329" marR="0" rtl="0" algn="ctr">
                <a:lnSpc>
                  <a:spcPct val="1017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2"/>
            <p:cNvSpPr txBox="1"/>
            <p:nvPr/>
          </p:nvSpPr>
          <p:spPr>
            <a:xfrm>
              <a:off x="5641130" y="2927623"/>
              <a:ext cx="2512975" cy="3983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62225">
              <a:noAutofit/>
            </a:bodyPr>
            <a:lstStyle/>
            <a:p>
              <a:pPr indent="0" lvl="0" marL="92329" marR="0" rtl="0" algn="ctr">
                <a:lnSpc>
                  <a:spcPct val="1017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Baking</a:t>
              </a:r>
              <a:endParaRPr/>
            </a:p>
          </p:txBody>
        </p:sp>
      </p:grpSp>
      <p:sp>
        <p:nvSpPr>
          <p:cNvPr id="737" name="Google Shape;737;p22"/>
          <p:cNvSpPr/>
          <p:nvPr/>
        </p:nvSpPr>
        <p:spPr>
          <a:xfrm>
            <a:off x="9998127" y="2457949"/>
            <a:ext cx="861774" cy="3273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18567" marR="0" rtl="0" algn="ctr">
              <a:lnSpc>
                <a:spcPct val="1017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QTY.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22"/>
          <p:cNvSpPr/>
          <p:nvPr/>
        </p:nvSpPr>
        <p:spPr>
          <a:xfrm>
            <a:off x="6960173" y="2458134"/>
            <a:ext cx="1122487" cy="3273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330708" marR="0" rtl="0" algn="l">
              <a:lnSpc>
                <a:spcPct val="1017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NAME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9" name="Google Shape;739;p22"/>
          <p:cNvGrpSpPr/>
          <p:nvPr/>
        </p:nvGrpSpPr>
        <p:grpSpPr>
          <a:xfrm>
            <a:off x="10089798" y="2477018"/>
            <a:ext cx="898905" cy="332232"/>
            <a:chOff x="5457706" y="1910736"/>
            <a:chExt cx="898905" cy="332232"/>
          </a:xfrm>
        </p:grpSpPr>
        <p:sp>
          <p:nvSpPr>
            <p:cNvPr id="740" name="Google Shape;740;p22"/>
            <p:cNvSpPr/>
            <p:nvPr/>
          </p:nvSpPr>
          <p:spPr>
            <a:xfrm>
              <a:off x="5519936" y="1910736"/>
              <a:ext cx="836675" cy="332232"/>
            </a:xfrm>
            <a:custGeom>
              <a:rect b="b" l="l" r="r" t="t"/>
              <a:pathLst>
                <a:path extrusionOk="0" h="332232" w="836675">
                  <a:moveTo>
                    <a:pt x="0" y="332232"/>
                  </a:moveTo>
                  <a:lnTo>
                    <a:pt x="836675" y="332232"/>
                  </a:lnTo>
                  <a:lnTo>
                    <a:pt x="836675" y="0"/>
                  </a:lnTo>
                  <a:lnTo>
                    <a:pt x="0" y="0"/>
                  </a:lnTo>
                  <a:lnTo>
                    <a:pt x="0" y="332232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2"/>
            <p:cNvSpPr txBox="1"/>
            <p:nvPr/>
          </p:nvSpPr>
          <p:spPr>
            <a:xfrm>
              <a:off x="5457706" y="1910736"/>
              <a:ext cx="836675" cy="3322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37450">
              <a:noAutofit/>
            </a:bodyPr>
            <a:lstStyle/>
            <a:p>
              <a:pPr indent="0" lvl="0" marL="219202" marR="0" rtl="0" algn="l">
                <a:lnSpc>
                  <a:spcPct val="1017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QTY.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2" name="Google Shape;742;p22"/>
          <p:cNvGrpSpPr/>
          <p:nvPr/>
        </p:nvGrpSpPr>
        <p:grpSpPr>
          <a:xfrm>
            <a:off x="7110623" y="2481790"/>
            <a:ext cx="1344992" cy="332232"/>
            <a:chOff x="718560" y="1916832"/>
            <a:chExt cx="1344992" cy="332232"/>
          </a:xfrm>
        </p:grpSpPr>
        <p:sp>
          <p:nvSpPr>
            <p:cNvPr id="743" name="Google Shape;743;p22"/>
            <p:cNvSpPr/>
            <p:nvPr/>
          </p:nvSpPr>
          <p:spPr>
            <a:xfrm>
              <a:off x="718560" y="1916832"/>
              <a:ext cx="1344992" cy="332232"/>
            </a:xfrm>
            <a:custGeom>
              <a:rect b="b" l="l" r="r" t="t"/>
              <a:pathLst>
                <a:path extrusionOk="0" h="332232" w="1193292">
                  <a:moveTo>
                    <a:pt x="0" y="332232"/>
                  </a:moveTo>
                  <a:lnTo>
                    <a:pt x="1193292" y="332232"/>
                  </a:lnTo>
                  <a:lnTo>
                    <a:pt x="1193292" y="0"/>
                  </a:lnTo>
                  <a:lnTo>
                    <a:pt x="0" y="0"/>
                  </a:lnTo>
                  <a:lnTo>
                    <a:pt x="0" y="332232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2"/>
            <p:cNvSpPr txBox="1"/>
            <p:nvPr/>
          </p:nvSpPr>
          <p:spPr>
            <a:xfrm>
              <a:off x="718560" y="1916832"/>
              <a:ext cx="1344992" cy="3322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37450">
              <a:noAutofit/>
            </a:bodyPr>
            <a:lstStyle/>
            <a:p>
              <a:pPr indent="0" lvl="0" marL="329793" marR="0" rtl="0" algn="l">
                <a:lnSpc>
                  <a:spcPct val="1017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NAME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3"/>
          <p:cNvSpPr txBox="1"/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Medium"/>
              <a:buNone/>
            </a:pPr>
            <a:r>
              <a:rPr b="1" lang="en-US"/>
              <a:t>Quality Control Equipment</a:t>
            </a:r>
            <a:endParaRPr/>
          </a:p>
        </p:txBody>
      </p:sp>
      <p:sp>
        <p:nvSpPr>
          <p:cNvPr id="750" name="Google Shape;750;p23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51" name="Google Shape;751;p23"/>
          <p:cNvGrpSpPr/>
          <p:nvPr/>
        </p:nvGrpSpPr>
        <p:grpSpPr>
          <a:xfrm>
            <a:off x="167899" y="1626079"/>
            <a:ext cx="11731469" cy="2691601"/>
            <a:chOff x="146470" y="1614920"/>
            <a:chExt cx="11731469" cy="2691601"/>
          </a:xfrm>
        </p:grpSpPr>
        <p:grpSp>
          <p:nvGrpSpPr>
            <p:cNvPr id="752" name="Google Shape;752;p23"/>
            <p:cNvGrpSpPr/>
            <p:nvPr/>
          </p:nvGrpSpPr>
          <p:grpSpPr>
            <a:xfrm>
              <a:off x="263352" y="1614920"/>
              <a:ext cx="1944216" cy="353678"/>
              <a:chOff x="573040" y="1562732"/>
              <a:chExt cx="2385055" cy="370627"/>
            </a:xfrm>
          </p:grpSpPr>
          <p:sp>
            <p:nvSpPr>
              <p:cNvPr id="753" name="Google Shape;753;p23"/>
              <p:cNvSpPr/>
              <p:nvPr/>
            </p:nvSpPr>
            <p:spPr>
              <a:xfrm>
                <a:off x="573040" y="1562732"/>
                <a:ext cx="2385055" cy="370627"/>
              </a:xfrm>
              <a:custGeom>
                <a:rect b="b" l="l" r="r" t="t"/>
                <a:pathLst>
                  <a:path extrusionOk="0" h="399288" w="2462784">
                    <a:moveTo>
                      <a:pt x="0" y="0"/>
                    </a:moveTo>
                    <a:lnTo>
                      <a:pt x="0" y="399288"/>
                    </a:lnTo>
                    <a:lnTo>
                      <a:pt x="2263140" y="399288"/>
                    </a:lnTo>
                    <a:lnTo>
                      <a:pt x="2462784" y="199644"/>
                    </a:lnTo>
                    <a:lnTo>
                      <a:pt x="22631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FC0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  <p:sp>
            <p:nvSpPr>
              <p:cNvPr id="754" name="Google Shape;754;p23"/>
              <p:cNvSpPr/>
              <p:nvPr/>
            </p:nvSpPr>
            <p:spPr>
              <a:xfrm>
                <a:off x="1324794" y="1586151"/>
                <a:ext cx="61266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CMM</a:t>
                </a:r>
                <a:endParaRPr sz="14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</p:grpSp>
        <p:pic>
          <p:nvPicPr>
            <p:cNvPr id="755" name="Google Shape;755;p23"/>
            <p:cNvPicPr preferRelativeResize="0"/>
            <p:nvPr/>
          </p:nvPicPr>
          <p:blipFill rotWithShape="1">
            <a:blip r:embed="rId3">
              <a:alphaModFix/>
            </a:blip>
            <a:srcRect b="13069" l="26525" r="20258" t="6863"/>
            <a:stretch/>
          </p:blipFill>
          <p:spPr>
            <a:xfrm>
              <a:off x="146470" y="2016684"/>
              <a:ext cx="2527009" cy="22044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6" name="Google Shape;756;p23"/>
            <p:cNvPicPr preferRelativeResize="0"/>
            <p:nvPr/>
          </p:nvPicPr>
          <p:blipFill rotWithShape="1">
            <a:blip r:embed="rId4">
              <a:alphaModFix/>
            </a:blip>
            <a:srcRect b="5790" l="69148" r="18028" t="24738"/>
            <a:stretch/>
          </p:blipFill>
          <p:spPr>
            <a:xfrm>
              <a:off x="10435657" y="2333950"/>
              <a:ext cx="1086975" cy="17584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7" name="Google Shape;757;p23"/>
            <p:cNvPicPr preferRelativeResize="0"/>
            <p:nvPr/>
          </p:nvPicPr>
          <p:blipFill rotWithShape="1">
            <a:blip r:embed="rId5">
              <a:alphaModFix/>
            </a:blip>
            <a:srcRect b="0" l="2363" r="0" t="0"/>
            <a:stretch/>
          </p:blipFill>
          <p:spPr>
            <a:xfrm>
              <a:off x="4829829" y="2089713"/>
              <a:ext cx="2365750" cy="2131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8" name="Google Shape;758;p2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477198" y="2227749"/>
              <a:ext cx="2363218" cy="20787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9" name="Google Shape;759;p23"/>
            <p:cNvPicPr preferRelativeResize="0"/>
            <p:nvPr/>
          </p:nvPicPr>
          <p:blipFill rotWithShape="1">
            <a:blip r:embed="rId7">
              <a:alphaModFix/>
            </a:blip>
            <a:srcRect b="0" l="28880" r="29408" t="0"/>
            <a:stretch/>
          </p:blipFill>
          <p:spPr>
            <a:xfrm>
              <a:off x="3282900" y="2139625"/>
              <a:ext cx="1027526" cy="216689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60" name="Google Shape;760;p23"/>
            <p:cNvGrpSpPr/>
            <p:nvPr/>
          </p:nvGrpSpPr>
          <p:grpSpPr>
            <a:xfrm>
              <a:off x="2660963" y="1647998"/>
              <a:ext cx="1944216" cy="353678"/>
              <a:chOff x="573040" y="1562732"/>
              <a:chExt cx="2385055" cy="370627"/>
            </a:xfrm>
          </p:grpSpPr>
          <p:sp>
            <p:nvSpPr>
              <p:cNvPr id="761" name="Google Shape;761;p23"/>
              <p:cNvSpPr/>
              <p:nvPr/>
            </p:nvSpPr>
            <p:spPr>
              <a:xfrm>
                <a:off x="573040" y="1562732"/>
                <a:ext cx="2385055" cy="370627"/>
              </a:xfrm>
              <a:custGeom>
                <a:rect b="b" l="l" r="r" t="t"/>
                <a:pathLst>
                  <a:path extrusionOk="0" h="399288" w="2462784">
                    <a:moveTo>
                      <a:pt x="0" y="0"/>
                    </a:moveTo>
                    <a:lnTo>
                      <a:pt x="0" y="399288"/>
                    </a:lnTo>
                    <a:lnTo>
                      <a:pt x="2263140" y="399288"/>
                    </a:lnTo>
                    <a:lnTo>
                      <a:pt x="2462784" y="199644"/>
                    </a:lnTo>
                    <a:lnTo>
                      <a:pt x="22631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FC0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  <p:sp>
            <p:nvSpPr>
              <p:cNvPr id="762" name="Google Shape;762;p23"/>
              <p:cNvSpPr/>
              <p:nvPr/>
            </p:nvSpPr>
            <p:spPr>
              <a:xfrm>
                <a:off x="909173" y="1578776"/>
                <a:ext cx="1652234" cy="322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Height Gauge</a:t>
                </a:r>
                <a:endParaRPr sz="14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</p:grpSp>
        <p:grpSp>
          <p:nvGrpSpPr>
            <p:cNvPr id="763" name="Google Shape;763;p23"/>
            <p:cNvGrpSpPr/>
            <p:nvPr/>
          </p:nvGrpSpPr>
          <p:grpSpPr>
            <a:xfrm>
              <a:off x="5130808" y="1646781"/>
              <a:ext cx="1944216" cy="353678"/>
              <a:chOff x="573040" y="1562732"/>
              <a:chExt cx="2385055" cy="370627"/>
            </a:xfrm>
          </p:grpSpPr>
          <p:sp>
            <p:nvSpPr>
              <p:cNvPr id="764" name="Google Shape;764;p23"/>
              <p:cNvSpPr/>
              <p:nvPr/>
            </p:nvSpPr>
            <p:spPr>
              <a:xfrm>
                <a:off x="573040" y="1562732"/>
                <a:ext cx="2385055" cy="370627"/>
              </a:xfrm>
              <a:custGeom>
                <a:rect b="b" l="l" r="r" t="t"/>
                <a:pathLst>
                  <a:path extrusionOk="0" h="399288" w="2462784">
                    <a:moveTo>
                      <a:pt x="0" y="0"/>
                    </a:moveTo>
                    <a:lnTo>
                      <a:pt x="0" y="399288"/>
                    </a:lnTo>
                    <a:lnTo>
                      <a:pt x="2263140" y="399288"/>
                    </a:lnTo>
                    <a:lnTo>
                      <a:pt x="2462784" y="199644"/>
                    </a:lnTo>
                    <a:lnTo>
                      <a:pt x="22631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FC0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  <p:sp>
            <p:nvSpPr>
              <p:cNvPr id="765" name="Google Shape;765;p23"/>
              <p:cNvSpPr/>
              <p:nvPr/>
            </p:nvSpPr>
            <p:spPr>
              <a:xfrm>
                <a:off x="649396" y="1592982"/>
                <a:ext cx="2232341" cy="2902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2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Contour &amp; Roughness</a:t>
                </a:r>
                <a:endParaRPr sz="12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</p:grpSp>
        <p:grpSp>
          <p:nvGrpSpPr>
            <p:cNvPr id="766" name="Google Shape;766;p23"/>
            <p:cNvGrpSpPr/>
            <p:nvPr/>
          </p:nvGrpSpPr>
          <p:grpSpPr>
            <a:xfrm>
              <a:off x="7579838" y="1652375"/>
              <a:ext cx="1944216" cy="353678"/>
              <a:chOff x="573040" y="1562732"/>
              <a:chExt cx="2385055" cy="370627"/>
            </a:xfrm>
          </p:grpSpPr>
          <p:sp>
            <p:nvSpPr>
              <p:cNvPr id="767" name="Google Shape;767;p23"/>
              <p:cNvSpPr/>
              <p:nvPr/>
            </p:nvSpPr>
            <p:spPr>
              <a:xfrm>
                <a:off x="573040" y="1562732"/>
                <a:ext cx="2385055" cy="370627"/>
              </a:xfrm>
              <a:custGeom>
                <a:rect b="b" l="l" r="r" t="t"/>
                <a:pathLst>
                  <a:path extrusionOk="0" h="399288" w="2462784">
                    <a:moveTo>
                      <a:pt x="0" y="0"/>
                    </a:moveTo>
                    <a:lnTo>
                      <a:pt x="0" y="399288"/>
                    </a:lnTo>
                    <a:lnTo>
                      <a:pt x="2263140" y="399288"/>
                    </a:lnTo>
                    <a:lnTo>
                      <a:pt x="2462784" y="199644"/>
                    </a:lnTo>
                    <a:lnTo>
                      <a:pt x="22631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FC0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  <p:sp>
            <p:nvSpPr>
              <p:cNvPr id="768" name="Google Shape;768;p23"/>
              <p:cNvSpPr/>
              <p:nvPr/>
            </p:nvSpPr>
            <p:spPr>
              <a:xfrm>
                <a:off x="909173" y="1578776"/>
                <a:ext cx="1546042" cy="322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Smart scope</a:t>
                </a:r>
                <a:endParaRPr sz="14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</p:grpSp>
        <p:grpSp>
          <p:nvGrpSpPr>
            <p:cNvPr id="769" name="Google Shape;769;p23"/>
            <p:cNvGrpSpPr/>
            <p:nvPr/>
          </p:nvGrpSpPr>
          <p:grpSpPr>
            <a:xfrm>
              <a:off x="9933723" y="1652205"/>
              <a:ext cx="1944216" cy="353678"/>
              <a:chOff x="573040" y="1562732"/>
              <a:chExt cx="2385055" cy="370627"/>
            </a:xfrm>
          </p:grpSpPr>
          <p:sp>
            <p:nvSpPr>
              <p:cNvPr id="770" name="Google Shape;770;p23"/>
              <p:cNvSpPr/>
              <p:nvPr/>
            </p:nvSpPr>
            <p:spPr>
              <a:xfrm>
                <a:off x="573040" y="1562732"/>
                <a:ext cx="2385055" cy="370627"/>
              </a:xfrm>
              <a:custGeom>
                <a:rect b="b" l="l" r="r" t="t"/>
                <a:pathLst>
                  <a:path extrusionOk="0" h="399288" w="2462784">
                    <a:moveTo>
                      <a:pt x="0" y="0"/>
                    </a:moveTo>
                    <a:lnTo>
                      <a:pt x="0" y="399288"/>
                    </a:lnTo>
                    <a:lnTo>
                      <a:pt x="2263140" y="399288"/>
                    </a:lnTo>
                    <a:lnTo>
                      <a:pt x="2462784" y="199644"/>
                    </a:lnTo>
                    <a:lnTo>
                      <a:pt x="22631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FC0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  <p:sp>
            <p:nvSpPr>
              <p:cNvPr id="771" name="Google Shape;771;p23"/>
              <p:cNvSpPr/>
              <p:nvPr/>
            </p:nvSpPr>
            <p:spPr>
              <a:xfrm>
                <a:off x="573040" y="1573092"/>
                <a:ext cx="2332317" cy="322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Romer ARM (753-SI)</a:t>
                </a:r>
                <a:endParaRPr sz="14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</p:grpSp>
      </p:grpSp>
      <p:grpSp>
        <p:nvGrpSpPr>
          <p:cNvPr id="772" name="Google Shape;772;p23"/>
          <p:cNvGrpSpPr/>
          <p:nvPr/>
        </p:nvGrpSpPr>
        <p:grpSpPr>
          <a:xfrm>
            <a:off x="244324" y="4797960"/>
            <a:ext cx="11620266" cy="1715381"/>
            <a:chOff x="257673" y="4383682"/>
            <a:chExt cx="11620266" cy="1715381"/>
          </a:xfrm>
        </p:grpSpPr>
        <p:pic>
          <p:nvPicPr>
            <p:cNvPr id="773" name="Google Shape;773;p2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0091110" y="4922579"/>
              <a:ext cx="1644937" cy="5857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4" name="Google Shape;774;p2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25609" y="4814970"/>
              <a:ext cx="1595073" cy="12840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5" name="Google Shape;775;p23"/>
            <p:cNvPicPr preferRelativeResize="0"/>
            <p:nvPr/>
          </p:nvPicPr>
          <p:blipFill rotWithShape="1">
            <a:blip r:embed="rId10">
              <a:alphaModFix/>
            </a:blip>
            <a:srcRect b="2079" l="1656" r="3858" t="3870"/>
            <a:stretch/>
          </p:blipFill>
          <p:spPr>
            <a:xfrm>
              <a:off x="3071664" y="4922579"/>
              <a:ext cx="909866" cy="8108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6" name="Google Shape;776;p2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 rot="5400000">
              <a:off x="7915699" y="4952545"/>
              <a:ext cx="1272493" cy="90434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77" name="Google Shape;777;p23"/>
            <p:cNvGrpSpPr/>
            <p:nvPr/>
          </p:nvGrpSpPr>
          <p:grpSpPr>
            <a:xfrm>
              <a:off x="4708725" y="4969583"/>
              <a:ext cx="2304056" cy="907689"/>
              <a:chOff x="4416399" y="2898858"/>
              <a:chExt cx="3166050" cy="1505793"/>
            </a:xfrm>
          </p:grpSpPr>
          <p:pic>
            <p:nvPicPr>
              <p:cNvPr id="778" name="Google Shape;778;p23"/>
              <p:cNvPicPr preferRelativeResize="0"/>
              <p:nvPr/>
            </p:nvPicPr>
            <p:blipFill rotWithShape="1">
              <a:blip r:embed="rId12">
                <a:alphaModFix/>
              </a:blip>
              <a:srcRect b="0" l="0" r="0" t="0"/>
              <a:stretch/>
            </p:blipFill>
            <p:spPr>
              <a:xfrm rot="-5400000">
                <a:off x="6263734" y="3085936"/>
                <a:ext cx="1505791" cy="11316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9" name="Google Shape;779;p23"/>
              <p:cNvPicPr preferRelativeResize="0"/>
              <p:nvPr/>
            </p:nvPicPr>
            <p:blipFill rotWithShape="1">
              <a:blip r:embed="rId13">
                <a:alphaModFix/>
              </a:blip>
              <a:srcRect b="0" l="0" r="0" t="0"/>
              <a:stretch/>
            </p:blipFill>
            <p:spPr>
              <a:xfrm>
                <a:off x="4416399" y="2898858"/>
                <a:ext cx="1915785" cy="150579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80" name="Google Shape;780;p23"/>
            <p:cNvGrpSpPr/>
            <p:nvPr/>
          </p:nvGrpSpPr>
          <p:grpSpPr>
            <a:xfrm>
              <a:off x="257673" y="4399228"/>
              <a:ext cx="1944216" cy="353678"/>
              <a:chOff x="573040" y="1562732"/>
              <a:chExt cx="2385055" cy="370627"/>
            </a:xfrm>
          </p:grpSpPr>
          <p:sp>
            <p:nvSpPr>
              <p:cNvPr id="781" name="Google Shape;781;p23"/>
              <p:cNvSpPr/>
              <p:nvPr/>
            </p:nvSpPr>
            <p:spPr>
              <a:xfrm>
                <a:off x="573040" y="1562732"/>
                <a:ext cx="2385055" cy="370627"/>
              </a:xfrm>
              <a:custGeom>
                <a:rect b="b" l="l" r="r" t="t"/>
                <a:pathLst>
                  <a:path extrusionOk="0" h="399288" w="2462784">
                    <a:moveTo>
                      <a:pt x="0" y="0"/>
                    </a:moveTo>
                    <a:lnTo>
                      <a:pt x="0" y="399288"/>
                    </a:lnTo>
                    <a:lnTo>
                      <a:pt x="2263140" y="399288"/>
                    </a:lnTo>
                    <a:lnTo>
                      <a:pt x="2462784" y="199644"/>
                    </a:lnTo>
                    <a:lnTo>
                      <a:pt x="22631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FC0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  <p:sp>
            <p:nvSpPr>
              <p:cNvPr id="782" name="Google Shape;782;p23"/>
              <p:cNvSpPr/>
              <p:nvPr/>
            </p:nvSpPr>
            <p:spPr>
              <a:xfrm>
                <a:off x="987833" y="1581271"/>
                <a:ext cx="1483115" cy="322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Gloss Meter</a:t>
                </a:r>
                <a:endParaRPr sz="14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</p:grpSp>
        <p:grpSp>
          <p:nvGrpSpPr>
            <p:cNvPr id="783" name="Google Shape;783;p23"/>
            <p:cNvGrpSpPr/>
            <p:nvPr/>
          </p:nvGrpSpPr>
          <p:grpSpPr>
            <a:xfrm>
              <a:off x="2589335" y="4383682"/>
              <a:ext cx="2113338" cy="353678"/>
              <a:chOff x="612335" y="1555291"/>
              <a:chExt cx="2592525" cy="370627"/>
            </a:xfrm>
          </p:grpSpPr>
          <p:sp>
            <p:nvSpPr>
              <p:cNvPr id="784" name="Google Shape;784;p23"/>
              <p:cNvSpPr/>
              <p:nvPr/>
            </p:nvSpPr>
            <p:spPr>
              <a:xfrm>
                <a:off x="612335" y="1555291"/>
                <a:ext cx="2566082" cy="370627"/>
              </a:xfrm>
              <a:custGeom>
                <a:rect b="b" l="l" r="r" t="t"/>
                <a:pathLst>
                  <a:path extrusionOk="0" h="399288" w="2462784">
                    <a:moveTo>
                      <a:pt x="0" y="0"/>
                    </a:moveTo>
                    <a:lnTo>
                      <a:pt x="0" y="399288"/>
                    </a:lnTo>
                    <a:lnTo>
                      <a:pt x="2263140" y="399288"/>
                    </a:lnTo>
                    <a:lnTo>
                      <a:pt x="2462784" y="199644"/>
                    </a:lnTo>
                    <a:lnTo>
                      <a:pt x="22631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FC0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  <p:sp>
            <p:nvSpPr>
              <p:cNvPr id="785" name="Google Shape;785;p23"/>
              <p:cNvSpPr/>
              <p:nvPr/>
            </p:nvSpPr>
            <p:spPr>
              <a:xfrm>
                <a:off x="724743" y="1558783"/>
                <a:ext cx="2480117" cy="322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Coating Thick. Gauge</a:t>
                </a:r>
                <a:endParaRPr sz="14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</p:grpSp>
        <p:grpSp>
          <p:nvGrpSpPr>
            <p:cNvPr id="786" name="Google Shape;786;p23"/>
            <p:cNvGrpSpPr/>
            <p:nvPr/>
          </p:nvGrpSpPr>
          <p:grpSpPr>
            <a:xfrm>
              <a:off x="5068564" y="4390516"/>
              <a:ext cx="1944216" cy="353678"/>
              <a:chOff x="574175" y="1565809"/>
              <a:chExt cx="2385055" cy="370627"/>
            </a:xfrm>
          </p:grpSpPr>
          <p:sp>
            <p:nvSpPr>
              <p:cNvPr id="787" name="Google Shape;787;p23"/>
              <p:cNvSpPr/>
              <p:nvPr/>
            </p:nvSpPr>
            <p:spPr>
              <a:xfrm>
                <a:off x="574175" y="1565809"/>
                <a:ext cx="2385055" cy="370627"/>
              </a:xfrm>
              <a:custGeom>
                <a:rect b="b" l="l" r="r" t="t"/>
                <a:pathLst>
                  <a:path extrusionOk="0" h="399288" w="2462784">
                    <a:moveTo>
                      <a:pt x="0" y="0"/>
                    </a:moveTo>
                    <a:lnTo>
                      <a:pt x="0" y="399288"/>
                    </a:lnTo>
                    <a:lnTo>
                      <a:pt x="2263140" y="399288"/>
                    </a:lnTo>
                    <a:lnTo>
                      <a:pt x="2462784" y="199644"/>
                    </a:lnTo>
                    <a:lnTo>
                      <a:pt x="22631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FC0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  <p:sp>
            <p:nvSpPr>
              <p:cNvPr id="788" name="Google Shape;788;p23"/>
              <p:cNvSpPr/>
              <p:nvPr/>
            </p:nvSpPr>
            <p:spPr>
              <a:xfrm>
                <a:off x="1103060" y="1589859"/>
                <a:ext cx="1251071" cy="322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Cross-cut</a:t>
                </a:r>
                <a:endParaRPr sz="14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</p:grpSp>
        <p:grpSp>
          <p:nvGrpSpPr>
            <p:cNvPr id="789" name="Google Shape;789;p23"/>
            <p:cNvGrpSpPr/>
            <p:nvPr/>
          </p:nvGrpSpPr>
          <p:grpSpPr>
            <a:xfrm>
              <a:off x="7579838" y="4390911"/>
              <a:ext cx="1944216" cy="353678"/>
              <a:chOff x="573040" y="1562732"/>
              <a:chExt cx="2385055" cy="370627"/>
            </a:xfrm>
          </p:grpSpPr>
          <p:sp>
            <p:nvSpPr>
              <p:cNvPr id="790" name="Google Shape;790;p23"/>
              <p:cNvSpPr/>
              <p:nvPr/>
            </p:nvSpPr>
            <p:spPr>
              <a:xfrm>
                <a:off x="573040" y="1562732"/>
                <a:ext cx="2385055" cy="370627"/>
              </a:xfrm>
              <a:custGeom>
                <a:rect b="b" l="l" r="r" t="t"/>
                <a:pathLst>
                  <a:path extrusionOk="0" h="399288" w="2462784">
                    <a:moveTo>
                      <a:pt x="0" y="0"/>
                    </a:moveTo>
                    <a:lnTo>
                      <a:pt x="0" y="399288"/>
                    </a:lnTo>
                    <a:lnTo>
                      <a:pt x="2263140" y="399288"/>
                    </a:lnTo>
                    <a:lnTo>
                      <a:pt x="2462784" y="199644"/>
                    </a:lnTo>
                    <a:lnTo>
                      <a:pt x="22631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FC0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  <p:sp>
            <p:nvSpPr>
              <p:cNvPr id="791" name="Google Shape;791;p23"/>
              <p:cNvSpPr/>
              <p:nvPr/>
            </p:nvSpPr>
            <p:spPr>
              <a:xfrm>
                <a:off x="993828" y="1571448"/>
                <a:ext cx="1447718" cy="322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Color Meter</a:t>
                </a:r>
                <a:endParaRPr sz="14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</p:grpSp>
        <p:grpSp>
          <p:nvGrpSpPr>
            <p:cNvPr id="792" name="Google Shape;792;p23"/>
            <p:cNvGrpSpPr/>
            <p:nvPr/>
          </p:nvGrpSpPr>
          <p:grpSpPr>
            <a:xfrm>
              <a:off x="9933723" y="4404057"/>
              <a:ext cx="1944216" cy="353678"/>
              <a:chOff x="573040" y="1562732"/>
              <a:chExt cx="2385055" cy="370627"/>
            </a:xfrm>
          </p:grpSpPr>
          <p:sp>
            <p:nvSpPr>
              <p:cNvPr id="793" name="Google Shape;793;p23"/>
              <p:cNvSpPr/>
              <p:nvPr/>
            </p:nvSpPr>
            <p:spPr>
              <a:xfrm>
                <a:off x="573040" y="1562732"/>
                <a:ext cx="2385055" cy="370627"/>
              </a:xfrm>
              <a:custGeom>
                <a:rect b="b" l="l" r="r" t="t"/>
                <a:pathLst>
                  <a:path extrusionOk="0" h="399288" w="2462784">
                    <a:moveTo>
                      <a:pt x="0" y="0"/>
                    </a:moveTo>
                    <a:lnTo>
                      <a:pt x="0" y="399288"/>
                    </a:lnTo>
                    <a:lnTo>
                      <a:pt x="2263140" y="399288"/>
                    </a:lnTo>
                    <a:lnTo>
                      <a:pt x="2462784" y="199644"/>
                    </a:lnTo>
                    <a:lnTo>
                      <a:pt x="22631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FC0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  <p:sp>
            <p:nvSpPr>
              <p:cNvPr id="794" name="Google Shape;794;p23"/>
              <p:cNvSpPr/>
              <p:nvPr/>
            </p:nvSpPr>
            <p:spPr>
              <a:xfrm>
                <a:off x="1279651" y="1576209"/>
                <a:ext cx="971833" cy="322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Caliper</a:t>
                </a:r>
                <a:endParaRPr sz="1400">
                  <a:solidFill>
                    <a:schemeClr val="lt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</p:grp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24"/>
          <p:cNvSpPr txBox="1"/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Medium"/>
              <a:buNone/>
            </a:pPr>
            <a:r>
              <a:rPr b="1" lang="en-US"/>
              <a:t>Aurum Location</a:t>
            </a:r>
            <a:endParaRPr b="1"/>
          </a:p>
        </p:txBody>
      </p:sp>
      <p:sp>
        <p:nvSpPr>
          <p:cNvPr id="800" name="Google Shape;800;p24"/>
          <p:cNvSpPr/>
          <p:nvPr/>
        </p:nvSpPr>
        <p:spPr>
          <a:xfrm>
            <a:off x="119336" y="4982902"/>
            <a:ext cx="492775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Factory size: 54,400 sqm  with 0.66MGW solar energy</a:t>
            </a:r>
            <a:endParaRPr sz="160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801" name="Google Shape;801;p24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802" name="Google Shape;802;p24"/>
          <p:cNvGrpSpPr/>
          <p:nvPr/>
        </p:nvGrpSpPr>
        <p:grpSpPr>
          <a:xfrm>
            <a:off x="5645255" y="1772816"/>
            <a:ext cx="2741071" cy="4606041"/>
            <a:chOff x="5535801" y="1772816"/>
            <a:chExt cx="2741071" cy="4606041"/>
          </a:xfrm>
        </p:grpSpPr>
        <p:sp>
          <p:nvSpPr>
            <p:cNvPr id="803" name="Google Shape;803;p24"/>
            <p:cNvSpPr/>
            <p:nvPr/>
          </p:nvSpPr>
          <p:spPr>
            <a:xfrm>
              <a:off x="5535801" y="6040303"/>
              <a:ext cx="2741071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Aurum – Laem Chabang Port</a:t>
              </a:r>
              <a:endParaRPr/>
            </a:p>
          </p:txBody>
        </p:sp>
        <p:pic>
          <p:nvPicPr>
            <p:cNvPr id="804" name="Google Shape;804;p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755562" y="1772816"/>
              <a:ext cx="2208053" cy="42674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5" name="Google Shape;805;p24"/>
          <p:cNvGrpSpPr/>
          <p:nvPr/>
        </p:nvGrpSpPr>
        <p:grpSpPr>
          <a:xfrm>
            <a:off x="8184232" y="1772816"/>
            <a:ext cx="3810527" cy="2816481"/>
            <a:chOff x="8184232" y="1772816"/>
            <a:chExt cx="3810527" cy="2816481"/>
          </a:xfrm>
        </p:grpSpPr>
        <p:sp>
          <p:nvSpPr>
            <p:cNvPr id="806" name="Google Shape;806;p24"/>
            <p:cNvSpPr/>
            <p:nvPr/>
          </p:nvSpPr>
          <p:spPr>
            <a:xfrm>
              <a:off x="8630313" y="4250743"/>
              <a:ext cx="2918363" cy="338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Aurum – Suvarnabhumi Airport</a:t>
              </a:r>
              <a:endParaRPr/>
            </a:p>
          </p:txBody>
        </p:sp>
        <p:pic>
          <p:nvPicPr>
            <p:cNvPr id="807" name="Google Shape;807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184232" y="1772816"/>
              <a:ext cx="3810527" cy="24482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8" name="Google Shape;808;p24"/>
          <p:cNvGrpSpPr/>
          <p:nvPr/>
        </p:nvGrpSpPr>
        <p:grpSpPr>
          <a:xfrm>
            <a:off x="184960" y="1772816"/>
            <a:ext cx="5568893" cy="3168348"/>
            <a:chOff x="184960" y="1772820"/>
            <a:chExt cx="5460295" cy="3213778"/>
          </a:xfrm>
        </p:grpSpPr>
        <p:pic>
          <p:nvPicPr>
            <p:cNvPr id="809" name="Google Shape;809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84960" y="1772820"/>
              <a:ext cx="5460295" cy="32137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0" name="Google Shape;810;p24"/>
            <p:cNvSpPr txBox="1"/>
            <p:nvPr/>
          </p:nvSpPr>
          <p:spPr>
            <a:xfrm>
              <a:off x="3071665" y="4135334"/>
              <a:ext cx="705461" cy="2308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374C8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rPr>
                <a:t>Aurum</a:t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26"/>
          <p:cNvSpPr/>
          <p:nvPr/>
        </p:nvSpPr>
        <p:spPr>
          <a:xfrm>
            <a:off x="3863752" y="1916832"/>
            <a:ext cx="4543231" cy="22159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3800" cap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Q &amp; A</a:t>
            </a:r>
            <a:endParaRPr/>
          </a:p>
        </p:txBody>
      </p:sp>
      <p:sp>
        <p:nvSpPr>
          <p:cNvPr id="816" name="Google Shape;816;p26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"/>
          <p:cNvSpPr txBox="1"/>
          <p:nvPr/>
        </p:nvSpPr>
        <p:spPr>
          <a:xfrm>
            <a:off x="9473184" y="5241035"/>
            <a:ext cx="1796796" cy="16123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25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82" name="Google Shape;182;p3"/>
          <p:cNvSpPr txBox="1"/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Medium"/>
              <a:buNone/>
            </a:pPr>
            <a:r>
              <a:rPr b="1" lang="en-US"/>
              <a:t>Supplier Summary - Aurum</a:t>
            </a:r>
            <a:endParaRPr b="1"/>
          </a:p>
        </p:txBody>
      </p:sp>
      <p:sp>
        <p:nvSpPr>
          <p:cNvPr id="183" name="Google Shape;183;p3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84" name="Google Shape;184;p3"/>
          <p:cNvGrpSpPr/>
          <p:nvPr/>
        </p:nvGrpSpPr>
        <p:grpSpPr>
          <a:xfrm>
            <a:off x="191344" y="1628800"/>
            <a:ext cx="8532033" cy="4819420"/>
            <a:chOff x="191344" y="1628800"/>
            <a:chExt cx="8532033" cy="4819420"/>
          </a:xfrm>
        </p:grpSpPr>
        <p:sp>
          <p:nvSpPr>
            <p:cNvPr id="185" name="Google Shape;185;p3"/>
            <p:cNvSpPr/>
            <p:nvPr/>
          </p:nvSpPr>
          <p:spPr>
            <a:xfrm>
              <a:off x="212163" y="3354665"/>
              <a:ext cx="8198765" cy="256600"/>
            </a:xfrm>
            <a:custGeom>
              <a:rect b="b" l="l" r="r" t="t"/>
              <a:pathLst>
                <a:path extrusionOk="0" h="307263" w="8226425">
                  <a:moveTo>
                    <a:pt x="0" y="307263"/>
                  </a:moveTo>
                  <a:lnTo>
                    <a:pt x="8226425" y="307263"/>
                  </a:lnTo>
                  <a:lnTo>
                    <a:pt x="8226425" y="0"/>
                  </a:lnTo>
                  <a:lnTo>
                    <a:pt x="0" y="0"/>
                  </a:lnTo>
                  <a:lnTo>
                    <a:pt x="0" y="307263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212163" y="3611298"/>
              <a:ext cx="2769290" cy="436827"/>
            </a:xfrm>
            <a:custGeom>
              <a:rect b="b" l="l" r="r" t="t"/>
              <a:pathLst>
                <a:path extrusionOk="0" h="523074" w="2778633">
                  <a:moveTo>
                    <a:pt x="0" y="523074"/>
                  </a:moveTo>
                  <a:lnTo>
                    <a:pt x="2778633" y="523074"/>
                  </a:lnTo>
                  <a:lnTo>
                    <a:pt x="2778633" y="0"/>
                  </a:lnTo>
                  <a:lnTo>
                    <a:pt x="0" y="0"/>
                  </a:lnTo>
                  <a:lnTo>
                    <a:pt x="0" y="523074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2981441" y="3611298"/>
              <a:ext cx="5429474" cy="436827"/>
            </a:xfrm>
            <a:custGeom>
              <a:rect b="b" l="l" r="r" t="t"/>
              <a:pathLst>
                <a:path extrusionOk="0" h="523074" w="5447791">
                  <a:moveTo>
                    <a:pt x="0" y="523074"/>
                  </a:moveTo>
                  <a:lnTo>
                    <a:pt x="5447791" y="523074"/>
                  </a:lnTo>
                  <a:lnTo>
                    <a:pt x="5447791" y="0"/>
                  </a:lnTo>
                  <a:lnTo>
                    <a:pt x="0" y="0"/>
                  </a:lnTo>
                  <a:lnTo>
                    <a:pt x="0" y="523074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12163" y="4048103"/>
              <a:ext cx="2769290" cy="917436"/>
            </a:xfrm>
            <a:custGeom>
              <a:rect b="b" l="l" r="r" t="t"/>
              <a:pathLst>
                <a:path extrusionOk="0" h="1098575" w="2778633">
                  <a:moveTo>
                    <a:pt x="0" y="1098575"/>
                  </a:moveTo>
                  <a:lnTo>
                    <a:pt x="2778633" y="1098575"/>
                  </a:lnTo>
                  <a:lnTo>
                    <a:pt x="2778633" y="0"/>
                  </a:lnTo>
                  <a:lnTo>
                    <a:pt x="0" y="0"/>
                  </a:lnTo>
                  <a:lnTo>
                    <a:pt x="0" y="109857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2981441" y="4048103"/>
              <a:ext cx="5429474" cy="917436"/>
            </a:xfrm>
            <a:custGeom>
              <a:rect b="b" l="l" r="r" t="t"/>
              <a:pathLst>
                <a:path extrusionOk="0" h="1098575" w="5447791">
                  <a:moveTo>
                    <a:pt x="0" y="1098575"/>
                  </a:moveTo>
                  <a:lnTo>
                    <a:pt x="5447791" y="1098575"/>
                  </a:lnTo>
                  <a:lnTo>
                    <a:pt x="5447791" y="0"/>
                  </a:lnTo>
                  <a:lnTo>
                    <a:pt x="0" y="0"/>
                  </a:lnTo>
                  <a:lnTo>
                    <a:pt x="0" y="1098575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21656" y="5115890"/>
              <a:ext cx="8198765" cy="256600"/>
            </a:xfrm>
            <a:custGeom>
              <a:rect b="b" l="l" r="r" t="t"/>
              <a:pathLst>
                <a:path extrusionOk="0" h="307263" w="8226425">
                  <a:moveTo>
                    <a:pt x="0" y="307263"/>
                  </a:moveTo>
                  <a:lnTo>
                    <a:pt x="8226425" y="307263"/>
                  </a:lnTo>
                  <a:lnTo>
                    <a:pt x="8226425" y="0"/>
                  </a:lnTo>
                  <a:lnTo>
                    <a:pt x="0" y="0"/>
                  </a:lnTo>
                  <a:lnTo>
                    <a:pt x="0" y="307263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21656" y="5372426"/>
              <a:ext cx="1716456" cy="266485"/>
            </a:xfrm>
            <a:custGeom>
              <a:rect b="b" l="l" r="r" t="t"/>
              <a:pathLst>
                <a:path extrusionOk="0" h="319100" w="1722247">
                  <a:moveTo>
                    <a:pt x="0" y="319100"/>
                  </a:moveTo>
                  <a:lnTo>
                    <a:pt x="1722247" y="319100"/>
                  </a:lnTo>
                  <a:lnTo>
                    <a:pt x="1722247" y="0"/>
                  </a:lnTo>
                  <a:lnTo>
                    <a:pt x="0" y="0"/>
                  </a:lnTo>
                  <a:lnTo>
                    <a:pt x="0" y="31910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1938100" y="5372426"/>
              <a:ext cx="2305907" cy="266485"/>
            </a:xfrm>
            <a:custGeom>
              <a:rect b="b" l="l" r="r" t="t"/>
              <a:pathLst>
                <a:path extrusionOk="0" h="319100" w="2313686">
                  <a:moveTo>
                    <a:pt x="0" y="319100"/>
                  </a:moveTo>
                  <a:lnTo>
                    <a:pt x="2313686" y="319100"/>
                  </a:lnTo>
                  <a:lnTo>
                    <a:pt x="2313686" y="0"/>
                  </a:lnTo>
                  <a:lnTo>
                    <a:pt x="0" y="0"/>
                  </a:lnTo>
                  <a:lnTo>
                    <a:pt x="0" y="31910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244007" y="5372426"/>
              <a:ext cx="1933782" cy="266485"/>
            </a:xfrm>
            <a:custGeom>
              <a:rect b="b" l="l" r="r" t="t"/>
              <a:pathLst>
                <a:path extrusionOk="0" h="319100" w="1940306">
                  <a:moveTo>
                    <a:pt x="0" y="319100"/>
                  </a:moveTo>
                  <a:lnTo>
                    <a:pt x="1940306" y="319100"/>
                  </a:lnTo>
                  <a:lnTo>
                    <a:pt x="1940306" y="0"/>
                  </a:lnTo>
                  <a:lnTo>
                    <a:pt x="0" y="0"/>
                  </a:lnTo>
                  <a:lnTo>
                    <a:pt x="0" y="31910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6177789" y="5372426"/>
              <a:ext cx="2242619" cy="266485"/>
            </a:xfrm>
            <a:custGeom>
              <a:rect b="b" l="l" r="r" t="t"/>
              <a:pathLst>
                <a:path extrusionOk="0" h="319100" w="2250185">
                  <a:moveTo>
                    <a:pt x="0" y="319100"/>
                  </a:moveTo>
                  <a:lnTo>
                    <a:pt x="2250185" y="319100"/>
                  </a:lnTo>
                  <a:lnTo>
                    <a:pt x="2250185" y="0"/>
                  </a:lnTo>
                  <a:lnTo>
                    <a:pt x="0" y="0"/>
                  </a:lnTo>
                  <a:lnTo>
                    <a:pt x="0" y="31910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212164" y="5807875"/>
              <a:ext cx="7373914" cy="314212"/>
            </a:xfrm>
            <a:custGeom>
              <a:rect b="b" l="l" r="r" t="t"/>
              <a:pathLst>
                <a:path extrusionOk="0" h="376250" w="5406136">
                  <a:moveTo>
                    <a:pt x="0" y="376250"/>
                  </a:moveTo>
                  <a:lnTo>
                    <a:pt x="5406136" y="376250"/>
                  </a:lnTo>
                  <a:lnTo>
                    <a:pt x="5406136" y="0"/>
                  </a:lnTo>
                  <a:lnTo>
                    <a:pt x="0" y="0"/>
                  </a:lnTo>
                  <a:lnTo>
                    <a:pt x="0" y="37625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212162" y="6122087"/>
              <a:ext cx="7373915" cy="326133"/>
            </a:xfrm>
            <a:custGeom>
              <a:rect b="b" l="l" r="r" t="t"/>
              <a:pathLst>
                <a:path extrusionOk="0" h="390525" w="2451862">
                  <a:moveTo>
                    <a:pt x="0" y="390524"/>
                  </a:moveTo>
                  <a:lnTo>
                    <a:pt x="2451862" y="390524"/>
                  </a:lnTo>
                  <a:lnTo>
                    <a:pt x="2451862" y="0"/>
                  </a:lnTo>
                  <a:lnTo>
                    <a:pt x="0" y="0"/>
                  </a:lnTo>
                  <a:lnTo>
                    <a:pt x="0" y="390524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3"/>
            <p:cNvSpPr txBox="1"/>
            <p:nvPr/>
          </p:nvSpPr>
          <p:spPr>
            <a:xfrm>
              <a:off x="1023833" y="5801946"/>
              <a:ext cx="5388016" cy="3142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5575">
              <a:noAutofit/>
            </a:bodyPr>
            <a:lstStyle/>
            <a:p>
              <a:pPr indent="0" lvl="0" marL="0" marR="0" rtl="0" algn="l">
                <a:lnSpc>
                  <a:spcPct val="54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2037918" marR="2039265" rtl="0" algn="ctr">
                <a:lnSpc>
                  <a:spcPct val="958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Quality System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3"/>
            <p:cNvSpPr txBox="1"/>
            <p:nvPr/>
          </p:nvSpPr>
          <p:spPr>
            <a:xfrm>
              <a:off x="191344" y="6105894"/>
              <a:ext cx="2005399" cy="3261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62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579589" marR="0" rtl="0" algn="l">
                <a:lnSpc>
                  <a:spcPct val="958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ISO 9001:2015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3"/>
            <p:cNvSpPr txBox="1"/>
            <p:nvPr/>
          </p:nvSpPr>
          <p:spPr>
            <a:xfrm>
              <a:off x="221656" y="5115890"/>
              <a:ext cx="8198758" cy="2565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53325">
              <a:noAutofit/>
            </a:bodyPr>
            <a:lstStyle/>
            <a:p>
              <a:pPr indent="0" lvl="0" marL="3573348" marR="3571908" rtl="0" algn="ctr">
                <a:lnSpc>
                  <a:spcPct val="958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Engineering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3"/>
            <p:cNvSpPr txBox="1"/>
            <p:nvPr/>
          </p:nvSpPr>
          <p:spPr>
            <a:xfrm>
              <a:off x="221656" y="5372458"/>
              <a:ext cx="8198758" cy="2664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59675">
              <a:noAutofit/>
            </a:bodyPr>
            <a:lstStyle/>
            <a:p>
              <a:pPr indent="0" lvl="0" marL="668210" marR="0" rtl="0" algn="l">
                <a:lnSpc>
                  <a:spcPct val="958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DFM                         Tooling Design                           NCT                               Stamping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3"/>
            <p:cNvSpPr txBox="1"/>
            <p:nvPr/>
          </p:nvSpPr>
          <p:spPr>
            <a:xfrm>
              <a:off x="212163" y="3354665"/>
              <a:ext cx="8198752" cy="2566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52700">
              <a:noAutofit/>
            </a:bodyPr>
            <a:lstStyle/>
            <a:p>
              <a:pPr indent="0" lvl="0" marL="91605" marR="0" rtl="0" algn="l">
                <a:lnSpc>
                  <a:spcPct val="958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Key Technology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"/>
            <p:cNvSpPr txBox="1"/>
            <p:nvPr/>
          </p:nvSpPr>
          <p:spPr>
            <a:xfrm>
              <a:off x="212163" y="3611282"/>
              <a:ext cx="2769283" cy="13542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91605" marR="0" rtl="0" algn="l">
                <a:lnSpc>
                  <a:spcPct val="958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Main Process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91605" marR="0" rtl="0" algn="l">
                <a:lnSpc>
                  <a:spcPct val="958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91605" marR="0" rtl="0" algn="l">
                <a:lnSpc>
                  <a:spcPct val="958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Secondary Operation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"/>
            <p:cNvSpPr txBox="1"/>
            <p:nvPr/>
          </p:nvSpPr>
          <p:spPr>
            <a:xfrm>
              <a:off x="2981447" y="3611282"/>
              <a:ext cx="5429468" cy="13542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8700">
              <a:noAutofit/>
            </a:bodyPr>
            <a:lstStyle/>
            <a:p>
              <a:pPr indent="0" lvl="0" marL="140709" marR="0" rtl="0" algn="l">
                <a:lnSpc>
                  <a:spcPct val="958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40709" marR="0" rtl="0" algn="l">
                <a:lnSpc>
                  <a:spcPct val="958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Sheet metal - Soft tool / Hard tool, Injection Molding, Machining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40709" marR="0" rtl="0" algn="l">
                <a:lnSpc>
                  <a:spcPct val="958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40709" marR="0" rtl="0" algn="l">
                <a:lnSpc>
                  <a:spcPct val="958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Prototyping </a:t>
              </a:r>
              <a:endParaRPr/>
            </a:p>
            <a:p>
              <a:pPr indent="0" lvl="0" marL="140709" marR="0" rtl="0" algn="l">
                <a:lnSpc>
                  <a:spcPct val="958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Machining Process </a:t>
              </a:r>
              <a:endParaRPr/>
            </a:p>
            <a:p>
              <a:pPr indent="0" lvl="0" marL="140709" marR="0" rtl="0" algn="l">
                <a:lnSpc>
                  <a:spcPct val="958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Painting / Powder coating lines 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140709" marR="0" rtl="0" algn="l">
                <a:lnSpc>
                  <a:spcPct val="958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Assembly Process</a:t>
              </a:r>
              <a:endParaRPr/>
            </a:p>
          </p:txBody>
        </p:sp>
        <p:grpSp>
          <p:nvGrpSpPr>
            <p:cNvPr id="204" name="Google Shape;204;p3"/>
            <p:cNvGrpSpPr/>
            <p:nvPr/>
          </p:nvGrpSpPr>
          <p:grpSpPr>
            <a:xfrm>
              <a:off x="212162" y="1628800"/>
              <a:ext cx="8511215" cy="1584626"/>
              <a:chOff x="212162" y="1628800"/>
              <a:chExt cx="8511215" cy="1584626"/>
            </a:xfrm>
          </p:grpSpPr>
          <p:sp>
            <p:nvSpPr>
              <p:cNvPr id="205" name="Google Shape;205;p3"/>
              <p:cNvSpPr/>
              <p:nvPr/>
            </p:nvSpPr>
            <p:spPr>
              <a:xfrm>
                <a:off x="212163" y="1628801"/>
                <a:ext cx="8511214" cy="256558"/>
              </a:xfrm>
              <a:custGeom>
                <a:rect b="b" l="l" r="r" t="t"/>
                <a:pathLst>
                  <a:path extrusionOk="0" h="307213" w="8226425">
                    <a:moveTo>
                      <a:pt x="0" y="307213"/>
                    </a:moveTo>
                    <a:lnTo>
                      <a:pt x="8226425" y="307213"/>
                    </a:lnTo>
                    <a:lnTo>
                      <a:pt x="8226425" y="0"/>
                    </a:lnTo>
                    <a:lnTo>
                      <a:pt x="0" y="0"/>
                    </a:lnTo>
                    <a:lnTo>
                      <a:pt x="0" y="307213"/>
                    </a:lnTo>
                    <a:close/>
                  </a:path>
                </a:pathLst>
              </a:custGeom>
              <a:solidFill>
                <a:srgbClr val="006FC0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212163" y="1885359"/>
                <a:ext cx="2769278" cy="256558"/>
              </a:xfrm>
              <a:custGeom>
                <a:rect b="b" l="l" r="r" t="t"/>
                <a:pathLst>
                  <a:path extrusionOk="0" h="307213" w="2819400">
                    <a:moveTo>
                      <a:pt x="0" y="307213"/>
                    </a:moveTo>
                    <a:lnTo>
                      <a:pt x="2819400" y="307213"/>
                    </a:lnTo>
                    <a:lnTo>
                      <a:pt x="2819400" y="0"/>
                    </a:lnTo>
                    <a:lnTo>
                      <a:pt x="0" y="0"/>
                    </a:lnTo>
                    <a:lnTo>
                      <a:pt x="0" y="307213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212163" y="2141917"/>
                <a:ext cx="2769278" cy="256558"/>
              </a:xfrm>
              <a:custGeom>
                <a:rect b="b" l="l" r="r" t="t"/>
                <a:pathLst>
                  <a:path extrusionOk="0" h="307213" w="2819400">
                    <a:moveTo>
                      <a:pt x="0" y="307213"/>
                    </a:moveTo>
                    <a:lnTo>
                      <a:pt x="2819400" y="307213"/>
                    </a:lnTo>
                    <a:lnTo>
                      <a:pt x="2819400" y="0"/>
                    </a:lnTo>
                    <a:lnTo>
                      <a:pt x="0" y="0"/>
                    </a:lnTo>
                    <a:lnTo>
                      <a:pt x="0" y="307213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982936" y="1885289"/>
                <a:ext cx="5740427" cy="1296647"/>
              </a:xfrm>
              <a:custGeom>
                <a:rect b="b" l="l" r="r" t="t"/>
                <a:pathLst>
                  <a:path extrusionOk="0" h="307213" w="5407024">
                    <a:moveTo>
                      <a:pt x="0" y="307213"/>
                    </a:moveTo>
                    <a:lnTo>
                      <a:pt x="5407024" y="307213"/>
                    </a:lnTo>
                    <a:lnTo>
                      <a:pt x="5407024" y="0"/>
                    </a:lnTo>
                    <a:lnTo>
                      <a:pt x="0" y="0"/>
                    </a:lnTo>
                    <a:lnTo>
                      <a:pt x="0" y="307213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212163" y="2398411"/>
                <a:ext cx="2769278" cy="270409"/>
              </a:xfrm>
              <a:custGeom>
                <a:rect b="b" l="l" r="r" t="t"/>
                <a:pathLst>
                  <a:path extrusionOk="0" h="323799" w="2819400">
                    <a:moveTo>
                      <a:pt x="0" y="323799"/>
                    </a:moveTo>
                    <a:lnTo>
                      <a:pt x="2819400" y="323799"/>
                    </a:lnTo>
                    <a:lnTo>
                      <a:pt x="2819400" y="0"/>
                    </a:lnTo>
                    <a:lnTo>
                      <a:pt x="0" y="0"/>
                    </a:lnTo>
                    <a:lnTo>
                      <a:pt x="0" y="323799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212163" y="2668820"/>
                <a:ext cx="2769278" cy="256558"/>
              </a:xfrm>
              <a:custGeom>
                <a:rect b="b" l="l" r="r" t="t"/>
                <a:pathLst>
                  <a:path extrusionOk="0" h="307213" w="2819400">
                    <a:moveTo>
                      <a:pt x="0" y="307213"/>
                    </a:moveTo>
                    <a:lnTo>
                      <a:pt x="2819400" y="307213"/>
                    </a:lnTo>
                    <a:lnTo>
                      <a:pt x="2819400" y="0"/>
                    </a:lnTo>
                    <a:lnTo>
                      <a:pt x="0" y="0"/>
                    </a:lnTo>
                    <a:lnTo>
                      <a:pt x="0" y="307213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212163" y="2925379"/>
                <a:ext cx="2769278" cy="256558"/>
              </a:xfrm>
              <a:custGeom>
                <a:rect b="b" l="l" r="r" t="t"/>
                <a:pathLst>
                  <a:path extrusionOk="0" h="307213" w="2819400">
                    <a:moveTo>
                      <a:pt x="0" y="307213"/>
                    </a:moveTo>
                    <a:lnTo>
                      <a:pt x="2819400" y="307213"/>
                    </a:lnTo>
                    <a:lnTo>
                      <a:pt x="2819400" y="0"/>
                    </a:lnTo>
                    <a:lnTo>
                      <a:pt x="0" y="0"/>
                    </a:lnTo>
                    <a:lnTo>
                      <a:pt x="0" y="307213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3"/>
              <p:cNvSpPr txBox="1"/>
              <p:nvPr/>
            </p:nvSpPr>
            <p:spPr>
              <a:xfrm>
                <a:off x="212162" y="1628800"/>
                <a:ext cx="8511201" cy="2565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52050">
                <a:noAutofit/>
              </a:bodyPr>
              <a:lstStyle/>
              <a:p>
                <a:pPr indent="0" lvl="0" marL="91605" marR="0" rtl="0" algn="l">
                  <a:lnSpc>
                    <a:spcPct val="9582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2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Vendor Basic Information</a:t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3"/>
              <p:cNvSpPr txBox="1"/>
              <p:nvPr/>
            </p:nvSpPr>
            <p:spPr>
              <a:xfrm>
                <a:off x="221656" y="1916848"/>
                <a:ext cx="2769278" cy="12965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52050">
                <a:noAutofit/>
              </a:bodyPr>
              <a:lstStyle/>
              <a:p>
                <a:pPr indent="0" lvl="0" marL="91605" marR="1351630" rtl="0" algn="l">
                  <a:lnSpc>
                    <a:spcPct val="13408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Supplier Name Factory location</a:t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91605" marR="1351630" rtl="0" algn="l">
                  <a:lnSpc>
                    <a:spcPct val="13408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Head count Capacity</a:t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91605" marR="1351630" rtl="0" algn="l">
                  <a:lnSpc>
                    <a:spcPct val="13408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Machine Tonnage</a:t>
                </a:r>
                <a:endParaRPr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3"/>
            <p:cNvSpPr/>
            <p:nvPr/>
          </p:nvSpPr>
          <p:spPr>
            <a:xfrm>
              <a:off x="5102608" y="6150340"/>
              <a:ext cx="1944891" cy="2696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579589" marR="0" rtl="0" algn="l">
                <a:lnSpc>
                  <a:spcPct val="958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IATF 16949:2016</a:t>
              </a: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3114807" y="6136856"/>
              <a:ext cx="1301959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ISO14001: 2015</a:t>
              </a:r>
              <a:endParaRPr/>
            </a:p>
          </p:txBody>
        </p:sp>
      </p:grpSp>
      <p:sp>
        <p:nvSpPr>
          <p:cNvPr id="216" name="Google Shape;216;p3"/>
          <p:cNvSpPr txBox="1"/>
          <p:nvPr/>
        </p:nvSpPr>
        <p:spPr>
          <a:xfrm>
            <a:off x="2981441" y="1919696"/>
            <a:ext cx="7056784" cy="12965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2050">
            <a:noAutofit/>
          </a:bodyPr>
          <a:lstStyle/>
          <a:p>
            <a:pPr indent="0" lvl="0" marL="91605" marR="1351630" rtl="0" algn="l">
              <a:lnSpc>
                <a:spcPct val="1340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Aurum Electronics Co. Ltd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605" marR="1351630" rtl="0" algn="l">
              <a:lnSpc>
                <a:spcPct val="1340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Thailand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605" marR="1351630" rtl="0" algn="l">
              <a:lnSpc>
                <a:spcPct val="1340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300</a:t>
            </a:r>
            <a:endParaRPr/>
          </a:p>
          <a:p>
            <a:pPr indent="0" lvl="0" marL="91605" marR="1351630" rtl="0" algn="l">
              <a:lnSpc>
                <a:spcPct val="1340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123 Stamping, 4 Punching, 2 Laser Cutting &amp; 9 Bending &amp; 23 Injection Machines</a:t>
            </a:r>
            <a:endParaRPr/>
          </a:p>
          <a:p>
            <a:pPr indent="0" lvl="0" marL="91605" marR="1351630" rtl="0" algn="l">
              <a:lnSpc>
                <a:spcPct val="1340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25T - 400T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"/>
          <p:cNvSpPr txBox="1"/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Medium"/>
              <a:buNone/>
            </a:pPr>
            <a:r>
              <a:rPr b="1" lang="en-US"/>
              <a:t>Capability Matrix</a:t>
            </a:r>
            <a:endParaRPr b="1"/>
          </a:p>
        </p:txBody>
      </p:sp>
      <p:sp>
        <p:nvSpPr>
          <p:cNvPr id="222" name="Google Shape;222;p4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223" name="Google Shape;223;p4"/>
          <p:cNvGraphicFramePr/>
          <p:nvPr/>
        </p:nvGraphicFramePr>
        <p:xfrm>
          <a:off x="100434" y="248863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{079C5F4F-EC9C-4BCC-B8C1-BA3EC0230624}</a:tableStyleId>
              </a:tblPr>
              <a:tblGrid>
                <a:gridCol w="1998525"/>
                <a:gridCol w="1998525"/>
                <a:gridCol w="1998525"/>
                <a:gridCol w="1998525"/>
                <a:gridCol w="1998525"/>
                <a:gridCol w="1998525"/>
              </a:tblGrid>
              <a:tr h="26206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92329" marR="0" rtl="0" algn="l">
                        <a:lnSpc>
                          <a:spcPct val="958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24" name="Google Shape;224;p4"/>
          <p:cNvSpPr txBox="1"/>
          <p:nvPr/>
        </p:nvSpPr>
        <p:spPr>
          <a:xfrm>
            <a:off x="95548" y="2603127"/>
            <a:ext cx="2144114" cy="24978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2050">
            <a:noAutofit/>
          </a:bodyPr>
          <a:lstStyle/>
          <a:p>
            <a:pPr indent="0" lvl="0" marL="91541" marR="0" rtl="0" algn="l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   Close proximity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51980" marR="732905" rtl="0" algn="ctr">
              <a:lnSpc>
                <a:spcPct val="95825"/>
              </a:lnSpc>
              <a:spcBef>
                <a:spcPts val="7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Thailand site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541" marR="0" rtl="0" algn="l">
              <a:lnSpc>
                <a:spcPct val="95825"/>
              </a:lnSpc>
              <a:spcBef>
                <a:spcPts val="7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   Financially stable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541" marR="0" rtl="0" algn="l">
              <a:lnSpc>
                <a:spcPct val="95825"/>
              </a:lnSpc>
              <a:spcBef>
                <a:spcPts val="7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   Scalable model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541" marR="0" rtl="0" algn="l">
              <a:lnSpc>
                <a:spcPct val="95825"/>
              </a:lnSpc>
              <a:spcBef>
                <a:spcPts val="7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   Quality Certification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541" marR="0" rtl="0" algn="l">
              <a:lnSpc>
                <a:spcPct val="95825"/>
              </a:lnSpc>
              <a:spcBef>
                <a:spcPts val="7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   300 Manpower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"/>
          <p:cNvSpPr txBox="1"/>
          <p:nvPr/>
        </p:nvSpPr>
        <p:spPr>
          <a:xfrm>
            <a:off x="2099690" y="2547632"/>
            <a:ext cx="1910260" cy="24978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2050">
            <a:noAutofit/>
          </a:bodyPr>
          <a:lstStyle/>
          <a:p>
            <a:pPr indent="0" lvl="0" marL="91948" marR="0" rtl="0" algn="l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   &gt;10 years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78460" marR="0" rtl="0" algn="l">
              <a:lnSpc>
                <a:spcPct val="95825"/>
              </a:lnSpc>
              <a:spcBef>
                <a:spcPts val="7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Relationship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78460" marR="0" rtl="0" algn="l">
              <a:lnSpc>
                <a:spcPct val="95825"/>
              </a:lnSpc>
              <a:spcBef>
                <a:spcPts val="7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Effective decision making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948" marR="0" rtl="0" algn="l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   Commitment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948" marR="0" rtl="0" algn="l">
              <a:lnSpc>
                <a:spcPct val="95825"/>
              </a:lnSpc>
              <a:spcBef>
                <a:spcPts val="7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   Communication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378460" marR="0" rtl="0" algn="l">
              <a:lnSpc>
                <a:spcPct val="95825"/>
              </a:lnSpc>
              <a:spcBef>
                <a:spcPts val="7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style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4"/>
          <p:cNvSpPr txBox="1"/>
          <p:nvPr/>
        </p:nvSpPr>
        <p:spPr>
          <a:xfrm>
            <a:off x="4096296" y="2540120"/>
            <a:ext cx="1935602" cy="24978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2050">
            <a:noAutofit/>
          </a:bodyPr>
          <a:lstStyle/>
          <a:p>
            <a:pPr indent="0" lvl="0" marL="92328" marR="0" rtl="0" algn="l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   ISO 9001:2015</a:t>
            </a:r>
            <a:endParaRPr/>
          </a:p>
          <a:p>
            <a:pPr indent="0" lvl="0" marL="92328" marR="0" rtl="0" algn="l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   ISO 14001:2015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378078" marR="0" rtl="0" algn="l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IATF 16949:2016</a:t>
            </a:r>
            <a:endParaRPr/>
          </a:p>
          <a:p>
            <a:pPr indent="-285750" lvl="0" marL="378078" marR="0" rtl="0" algn="l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ISO 13485: 2016</a:t>
            </a:r>
            <a:endParaRPr/>
          </a:p>
          <a:p>
            <a:pPr indent="0" lvl="0" marL="92328" marR="0" rtl="0" algn="l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6093543" y="2532244"/>
            <a:ext cx="2144141" cy="24978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2050">
            <a:noAutofit/>
          </a:bodyPr>
          <a:lstStyle/>
          <a:p>
            <a:pPr indent="0" lvl="0" marL="92329" marR="0" rtl="0" algn="l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   Prototyping</a:t>
            </a:r>
            <a:endParaRPr/>
          </a:p>
          <a:p>
            <a:pPr indent="0" lvl="0" marL="92329" marR="0" rtl="0" algn="l">
              <a:lnSpc>
                <a:spcPct val="95825"/>
              </a:lnSpc>
              <a:spcBef>
                <a:spcPts val="7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   Sheet metal </a:t>
            </a:r>
            <a:endParaRPr/>
          </a:p>
          <a:p>
            <a:pPr indent="0" lvl="0" marL="92329" marR="0" rtl="0" algn="l">
              <a:lnSpc>
                <a:spcPct val="95825"/>
              </a:lnSpc>
              <a:spcBef>
                <a:spcPts val="7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NCT / Stamping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2329" marR="0" rtl="0" algn="l">
              <a:lnSpc>
                <a:spcPct val="95825"/>
              </a:lnSpc>
              <a:spcBef>
                <a:spcPts val="7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   Injection Molding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378079" marR="0" rtl="0" algn="l">
              <a:lnSpc>
                <a:spcPct val="95825"/>
              </a:lnSpc>
              <a:spcBef>
                <a:spcPts val="7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Machining Process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2329" marR="0" rtl="0" algn="l">
              <a:lnSpc>
                <a:spcPct val="95825"/>
              </a:lnSpc>
              <a:spcBef>
                <a:spcPts val="7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   Powder coating </a:t>
            </a:r>
            <a:endParaRPr/>
          </a:p>
          <a:p>
            <a:pPr indent="0" lvl="0" marL="92329" marR="0" rtl="0" algn="l">
              <a:lnSpc>
                <a:spcPct val="95825"/>
              </a:lnSpc>
              <a:spcBef>
                <a:spcPts val="7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   Assembly Process</a:t>
            </a:r>
            <a:endParaRPr/>
          </a:p>
        </p:txBody>
      </p:sp>
      <p:sp>
        <p:nvSpPr>
          <p:cNvPr id="228" name="Google Shape;228;p4"/>
          <p:cNvSpPr txBox="1"/>
          <p:nvPr/>
        </p:nvSpPr>
        <p:spPr>
          <a:xfrm>
            <a:off x="10147434" y="2572229"/>
            <a:ext cx="1907540" cy="24978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2050">
            <a:noAutofit/>
          </a:bodyPr>
          <a:lstStyle/>
          <a:p>
            <a:pPr indent="0" lvl="0" marL="92837" marR="0" rtl="0" algn="l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   Cost Solution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2837" marR="0" rtl="0" algn="l">
              <a:lnSpc>
                <a:spcPct val="95825"/>
              </a:lnSpc>
              <a:spcBef>
                <a:spcPts val="7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   Preferable T&amp;C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9" name="Google Shape;229;p4"/>
          <p:cNvGrpSpPr/>
          <p:nvPr/>
        </p:nvGrpSpPr>
        <p:grpSpPr>
          <a:xfrm>
            <a:off x="381853" y="1717076"/>
            <a:ext cx="11445222" cy="743811"/>
            <a:chOff x="381853" y="1717076"/>
            <a:chExt cx="11445222" cy="743811"/>
          </a:xfrm>
        </p:grpSpPr>
        <p:grpSp>
          <p:nvGrpSpPr>
            <p:cNvPr id="230" name="Google Shape;230;p4"/>
            <p:cNvGrpSpPr/>
            <p:nvPr/>
          </p:nvGrpSpPr>
          <p:grpSpPr>
            <a:xfrm>
              <a:off x="381853" y="1718699"/>
              <a:ext cx="1513332" cy="742188"/>
              <a:chOff x="381853" y="1718699"/>
              <a:chExt cx="1513332" cy="742188"/>
            </a:xfrm>
          </p:grpSpPr>
          <p:sp>
            <p:nvSpPr>
              <p:cNvPr id="231" name="Google Shape;231;p4"/>
              <p:cNvSpPr/>
              <p:nvPr/>
            </p:nvSpPr>
            <p:spPr>
              <a:xfrm>
                <a:off x="381853" y="1718699"/>
                <a:ext cx="1513332" cy="742188"/>
              </a:xfrm>
              <a:custGeom>
                <a:rect b="b" l="l" r="r" t="t"/>
                <a:pathLst>
                  <a:path extrusionOk="0" h="742188" w="1513332">
                    <a:moveTo>
                      <a:pt x="0" y="74168"/>
                    </a:moveTo>
                    <a:lnTo>
                      <a:pt x="11923" y="33862"/>
                    </a:lnTo>
                    <a:lnTo>
                      <a:pt x="42818" y="6955"/>
                    </a:lnTo>
                    <a:lnTo>
                      <a:pt x="74218" y="0"/>
                    </a:lnTo>
                    <a:lnTo>
                      <a:pt x="1439164" y="0"/>
                    </a:lnTo>
                    <a:lnTo>
                      <a:pt x="1479481" y="11941"/>
                    </a:lnTo>
                    <a:lnTo>
                      <a:pt x="1506388" y="42847"/>
                    </a:lnTo>
                    <a:lnTo>
                      <a:pt x="1513332" y="74168"/>
                    </a:lnTo>
                    <a:lnTo>
                      <a:pt x="1513332" y="668020"/>
                    </a:lnTo>
                    <a:lnTo>
                      <a:pt x="1501390" y="708337"/>
                    </a:lnTo>
                    <a:lnTo>
                      <a:pt x="1470484" y="735244"/>
                    </a:lnTo>
                    <a:lnTo>
                      <a:pt x="1439164" y="742188"/>
                    </a:lnTo>
                    <a:lnTo>
                      <a:pt x="74218" y="742188"/>
                    </a:lnTo>
                    <a:lnTo>
                      <a:pt x="33853" y="730254"/>
                    </a:lnTo>
                    <a:lnTo>
                      <a:pt x="6947" y="699366"/>
                    </a:lnTo>
                    <a:lnTo>
                      <a:pt x="0" y="668020"/>
                    </a:lnTo>
                    <a:lnTo>
                      <a:pt x="0" y="74168"/>
                    </a:lnTo>
                    <a:close/>
                  </a:path>
                </a:pathLst>
              </a:custGeom>
              <a:solidFill>
                <a:srgbClr val="006FC0"/>
              </a:solidFill>
              <a:ln cap="flat" cmpd="sng" w="259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  <p:sp>
            <p:nvSpPr>
              <p:cNvPr id="232" name="Google Shape;232;p4"/>
              <p:cNvSpPr txBox="1"/>
              <p:nvPr/>
            </p:nvSpPr>
            <p:spPr>
              <a:xfrm>
                <a:off x="662269" y="1856014"/>
                <a:ext cx="976382" cy="4643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21250">
                <a:noAutofit/>
              </a:bodyPr>
              <a:lstStyle/>
              <a:p>
                <a:pPr indent="-36576" lvl="0" marL="49276" marR="0" rtl="0" algn="l">
                  <a:lnSpc>
                    <a:spcPct val="10294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Company overview</a:t>
                </a:r>
                <a:endParaRPr sz="1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" name="Google Shape;233;p4"/>
            <p:cNvGrpSpPr/>
            <p:nvPr/>
          </p:nvGrpSpPr>
          <p:grpSpPr>
            <a:xfrm>
              <a:off x="2331778" y="1718699"/>
              <a:ext cx="1549348" cy="742188"/>
              <a:chOff x="2331778" y="1718699"/>
              <a:chExt cx="1549348" cy="742188"/>
            </a:xfrm>
          </p:grpSpPr>
          <p:sp>
            <p:nvSpPr>
              <p:cNvPr id="234" name="Google Shape;234;p4"/>
              <p:cNvSpPr/>
              <p:nvPr/>
            </p:nvSpPr>
            <p:spPr>
              <a:xfrm>
                <a:off x="2352182" y="1718699"/>
                <a:ext cx="1513332" cy="742188"/>
              </a:xfrm>
              <a:custGeom>
                <a:rect b="b" l="l" r="r" t="t"/>
                <a:pathLst>
                  <a:path extrusionOk="0" h="742188" w="1513332">
                    <a:moveTo>
                      <a:pt x="0" y="74168"/>
                    </a:moveTo>
                    <a:lnTo>
                      <a:pt x="11923" y="33862"/>
                    </a:lnTo>
                    <a:lnTo>
                      <a:pt x="42818" y="6955"/>
                    </a:lnTo>
                    <a:lnTo>
                      <a:pt x="74218" y="0"/>
                    </a:lnTo>
                    <a:lnTo>
                      <a:pt x="1439164" y="0"/>
                    </a:lnTo>
                    <a:lnTo>
                      <a:pt x="1479481" y="11941"/>
                    </a:lnTo>
                    <a:lnTo>
                      <a:pt x="1506388" y="42847"/>
                    </a:lnTo>
                    <a:lnTo>
                      <a:pt x="1513332" y="74168"/>
                    </a:lnTo>
                    <a:lnTo>
                      <a:pt x="1513332" y="668020"/>
                    </a:lnTo>
                    <a:lnTo>
                      <a:pt x="1501390" y="708337"/>
                    </a:lnTo>
                    <a:lnTo>
                      <a:pt x="1470484" y="735244"/>
                    </a:lnTo>
                    <a:lnTo>
                      <a:pt x="1439164" y="742188"/>
                    </a:lnTo>
                    <a:lnTo>
                      <a:pt x="74218" y="742188"/>
                    </a:lnTo>
                    <a:lnTo>
                      <a:pt x="33853" y="730254"/>
                    </a:lnTo>
                    <a:lnTo>
                      <a:pt x="6947" y="699366"/>
                    </a:lnTo>
                    <a:lnTo>
                      <a:pt x="0" y="668020"/>
                    </a:lnTo>
                    <a:lnTo>
                      <a:pt x="0" y="74168"/>
                    </a:lnTo>
                    <a:close/>
                  </a:path>
                </a:pathLst>
              </a:custGeom>
              <a:solidFill>
                <a:srgbClr val="006FC0"/>
              </a:solidFill>
              <a:ln cap="flat" cmpd="sng" w="259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  <p:sp>
            <p:nvSpPr>
              <p:cNvPr id="235" name="Google Shape;235;p4"/>
              <p:cNvSpPr txBox="1"/>
              <p:nvPr/>
            </p:nvSpPr>
            <p:spPr>
              <a:xfrm>
                <a:off x="2331778" y="1833604"/>
                <a:ext cx="1549348" cy="4643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21250">
                <a:noAutofit/>
              </a:bodyPr>
              <a:lstStyle/>
              <a:p>
                <a:pPr indent="0" lvl="0" marL="12700" marR="0" rtl="0" algn="ctr">
                  <a:lnSpc>
                    <a:spcPct val="10817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Management</a:t>
                </a:r>
                <a:endParaRPr sz="1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30987" marR="23496" rtl="0" algn="ctr">
                  <a:lnSpc>
                    <a:spcPct val="10294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Commitment</a:t>
                </a:r>
                <a:endParaRPr sz="1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" name="Google Shape;236;p4"/>
            <p:cNvGrpSpPr/>
            <p:nvPr/>
          </p:nvGrpSpPr>
          <p:grpSpPr>
            <a:xfrm>
              <a:off x="4319572" y="1718699"/>
              <a:ext cx="1549348" cy="742188"/>
              <a:chOff x="4319572" y="1718699"/>
              <a:chExt cx="1549348" cy="742188"/>
            </a:xfrm>
          </p:grpSpPr>
          <p:sp>
            <p:nvSpPr>
              <p:cNvPr id="237" name="Google Shape;237;p4"/>
              <p:cNvSpPr/>
              <p:nvPr/>
            </p:nvSpPr>
            <p:spPr>
              <a:xfrm>
                <a:off x="4339976" y="1718699"/>
                <a:ext cx="1513332" cy="742188"/>
              </a:xfrm>
              <a:custGeom>
                <a:rect b="b" l="l" r="r" t="t"/>
                <a:pathLst>
                  <a:path extrusionOk="0" h="742188" w="1513332">
                    <a:moveTo>
                      <a:pt x="0" y="74168"/>
                    </a:moveTo>
                    <a:lnTo>
                      <a:pt x="11923" y="33862"/>
                    </a:lnTo>
                    <a:lnTo>
                      <a:pt x="42818" y="6955"/>
                    </a:lnTo>
                    <a:lnTo>
                      <a:pt x="74218" y="0"/>
                    </a:lnTo>
                    <a:lnTo>
                      <a:pt x="1439164" y="0"/>
                    </a:lnTo>
                    <a:lnTo>
                      <a:pt x="1479481" y="11941"/>
                    </a:lnTo>
                    <a:lnTo>
                      <a:pt x="1506388" y="42847"/>
                    </a:lnTo>
                    <a:lnTo>
                      <a:pt x="1513332" y="74168"/>
                    </a:lnTo>
                    <a:lnTo>
                      <a:pt x="1513332" y="668020"/>
                    </a:lnTo>
                    <a:lnTo>
                      <a:pt x="1501390" y="708337"/>
                    </a:lnTo>
                    <a:lnTo>
                      <a:pt x="1470484" y="735244"/>
                    </a:lnTo>
                    <a:lnTo>
                      <a:pt x="1439164" y="742188"/>
                    </a:lnTo>
                    <a:lnTo>
                      <a:pt x="74218" y="742188"/>
                    </a:lnTo>
                    <a:lnTo>
                      <a:pt x="33853" y="730254"/>
                    </a:lnTo>
                    <a:lnTo>
                      <a:pt x="6947" y="699366"/>
                    </a:lnTo>
                    <a:lnTo>
                      <a:pt x="0" y="668020"/>
                    </a:lnTo>
                    <a:lnTo>
                      <a:pt x="0" y="74168"/>
                    </a:lnTo>
                    <a:close/>
                  </a:path>
                </a:pathLst>
              </a:custGeom>
              <a:solidFill>
                <a:srgbClr val="006FC0"/>
              </a:solidFill>
              <a:ln cap="flat" cmpd="sng" w="259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  <p:sp>
            <p:nvSpPr>
              <p:cNvPr id="238" name="Google Shape;238;p4"/>
              <p:cNvSpPr txBox="1"/>
              <p:nvPr/>
            </p:nvSpPr>
            <p:spPr>
              <a:xfrm>
                <a:off x="4319572" y="1833604"/>
                <a:ext cx="1549348" cy="4643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21250">
                <a:noAutofit/>
              </a:bodyPr>
              <a:lstStyle/>
              <a:p>
                <a:pPr indent="134112" lvl="0" marL="12700" marR="0" rtl="0" algn="ctr">
                  <a:lnSpc>
                    <a:spcPct val="10294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Quality &amp; Certification</a:t>
                </a:r>
                <a:endParaRPr sz="1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9" name="Google Shape;239;p4"/>
            <p:cNvGrpSpPr/>
            <p:nvPr/>
          </p:nvGrpSpPr>
          <p:grpSpPr>
            <a:xfrm>
              <a:off x="6180316" y="1717076"/>
              <a:ext cx="1605744" cy="742188"/>
              <a:chOff x="6180316" y="1717076"/>
              <a:chExt cx="1605744" cy="742188"/>
            </a:xfrm>
          </p:grpSpPr>
          <p:sp>
            <p:nvSpPr>
              <p:cNvPr id="240" name="Google Shape;240;p4"/>
              <p:cNvSpPr/>
              <p:nvPr/>
            </p:nvSpPr>
            <p:spPr>
              <a:xfrm>
                <a:off x="6272728" y="1717076"/>
                <a:ext cx="1513332" cy="742188"/>
              </a:xfrm>
              <a:custGeom>
                <a:rect b="b" l="l" r="r" t="t"/>
                <a:pathLst>
                  <a:path extrusionOk="0" h="742188" w="1513332">
                    <a:moveTo>
                      <a:pt x="0" y="74168"/>
                    </a:moveTo>
                    <a:lnTo>
                      <a:pt x="11923" y="33862"/>
                    </a:lnTo>
                    <a:lnTo>
                      <a:pt x="42818" y="6955"/>
                    </a:lnTo>
                    <a:lnTo>
                      <a:pt x="74218" y="0"/>
                    </a:lnTo>
                    <a:lnTo>
                      <a:pt x="1439164" y="0"/>
                    </a:lnTo>
                    <a:lnTo>
                      <a:pt x="1479481" y="11941"/>
                    </a:lnTo>
                    <a:lnTo>
                      <a:pt x="1506388" y="42847"/>
                    </a:lnTo>
                    <a:lnTo>
                      <a:pt x="1513332" y="74168"/>
                    </a:lnTo>
                    <a:lnTo>
                      <a:pt x="1513332" y="668020"/>
                    </a:lnTo>
                    <a:lnTo>
                      <a:pt x="1501390" y="708337"/>
                    </a:lnTo>
                    <a:lnTo>
                      <a:pt x="1470484" y="735244"/>
                    </a:lnTo>
                    <a:lnTo>
                      <a:pt x="1439164" y="742188"/>
                    </a:lnTo>
                    <a:lnTo>
                      <a:pt x="74218" y="742188"/>
                    </a:lnTo>
                    <a:lnTo>
                      <a:pt x="33853" y="730254"/>
                    </a:lnTo>
                    <a:lnTo>
                      <a:pt x="6947" y="699366"/>
                    </a:lnTo>
                    <a:lnTo>
                      <a:pt x="0" y="668020"/>
                    </a:lnTo>
                    <a:lnTo>
                      <a:pt x="0" y="74168"/>
                    </a:lnTo>
                    <a:close/>
                  </a:path>
                </a:pathLst>
              </a:custGeom>
              <a:solidFill>
                <a:srgbClr val="006FC0"/>
              </a:solidFill>
              <a:ln cap="flat" cmpd="sng" w="259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  <p:sp>
            <p:nvSpPr>
              <p:cNvPr id="241" name="Google Shape;241;p4"/>
              <p:cNvSpPr txBox="1"/>
              <p:nvPr/>
            </p:nvSpPr>
            <p:spPr>
              <a:xfrm>
                <a:off x="6180316" y="1831981"/>
                <a:ext cx="1549348" cy="4643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21250">
                <a:noAutofit/>
              </a:bodyPr>
              <a:lstStyle/>
              <a:p>
                <a:pPr indent="134112" lvl="0" marL="12700" marR="0" rtl="0" algn="ctr">
                  <a:lnSpc>
                    <a:spcPct val="10294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Technology</a:t>
                </a:r>
                <a:endParaRPr sz="1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2" name="Google Shape;242;p4"/>
            <p:cNvGrpSpPr/>
            <p:nvPr/>
          </p:nvGrpSpPr>
          <p:grpSpPr>
            <a:xfrm>
              <a:off x="8213563" y="1717076"/>
              <a:ext cx="1587877" cy="742188"/>
              <a:chOff x="8213563" y="1717076"/>
              <a:chExt cx="1587877" cy="742188"/>
            </a:xfrm>
          </p:grpSpPr>
          <p:sp>
            <p:nvSpPr>
              <p:cNvPr id="243" name="Google Shape;243;p4"/>
              <p:cNvSpPr/>
              <p:nvPr/>
            </p:nvSpPr>
            <p:spPr>
              <a:xfrm>
                <a:off x="8288108" y="1717076"/>
                <a:ext cx="1513332" cy="742188"/>
              </a:xfrm>
              <a:custGeom>
                <a:rect b="b" l="l" r="r" t="t"/>
                <a:pathLst>
                  <a:path extrusionOk="0" h="742188" w="1513332">
                    <a:moveTo>
                      <a:pt x="0" y="74168"/>
                    </a:moveTo>
                    <a:lnTo>
                      <a:pt x="11923" y="33862"/>
                    </a:lnTo>
                    <a:lnTo>
                      <a:pt x="42818" y="6955"/>
                    </a:lnTo>
                    <a:lnTo>
                      <a:pt x="74218" y="0"/>
                    </a:lnTo>
                    <a:lnTo>
                      <a:pt x="1439164" y="0"/>
                    </a:lnTo>
                    <a:lnTo>
                      <a:pt x="1479481" y="11941"/>
                    </a:lnTo>
                    <a:lnTo>
                      <a:pt x="1506388" y="42847"/>
                    </a:lnTo>
                    <a:lnTo>
                      <a:pt x="1513332" y="74168"/>
                    </a:lnTo>
                    <a:lnTo>
                      <a:pt x="1513332" y="668020"/>
                    </a:lnTo>
                    <a:lnTo>
                      <a:pt x="1501390" y="708337"/>
                    </a:lnTo>
                    <a:lnTo>
                      <a:pt x="1470484" y="735244"/>
                    </a:lnTo>
                    <a:lnTo>
                      <a:pt x="1439164" y="742188"/>
                    </a:lnTo>
                    <a:lnTo>
                      <a:pt x="74218" y="742188"/>
                    </a:lnTo>
                    <a:lnTo>
                      <a:pt x="33853" y="730254"/>
                    </a:lnTo>
                    <a:lnTo>
                      <a:pt x="6947" y="699366"/>
                    </a:lnTo>
                    <a:lnTo>
                      <a:pt x="0" y="668020"/>
                    </a:lnTo>
                    <a:lnTo>
                      <a:pt x="0" y="74168"/>
                    </a:lnTo>
                    <a:close/>
                  </a:path>
                </a:pathLst>
              </a:custGeom>
              <a:solidFill>
                <a:srgbClr val="006FC0"/>
              </a:solidFill>
              <a:ln cap="flat" cmpd="sng" w="259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  <p:sp>
            <p:nvSpPr>
              <p:cNvPr id="244" name="Google Shape;244;p4"/>
              <p:cNvSpPr txBox="1"/>
              <p:nvPr/>
            </p:nvSpPr>
            <p:spPr>
              <a:xfrm>
                <a:off x="8213563" y="1856014"/>
                <a:ext cx="1549348" cy="4643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21250">
                <a:noAutofit/>
              </a:bodyPr>
              <a:lstStyle/>
              <a:p>
                <a:pPr indent="134112" lvl="0" marL="12700" marR="0" rtl="0" algn="ctr">
                  <a:lnSpc>
                    <a:spcPct val="10294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Product Experience</a:t>
                </a:r>
                <a:endParaRPr sz="1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5" name="Google Shape;245;p4"/>
            <p:cNvGrpSpPr/>
            <p:nvPr/>
          </p:nvGrpSpPr>
          <p:grpSpPr>
            <a:xfrm>
              <a:off x="10257210" y="1717076"/>
              <a:ext cx="1569865" cy="742188"/>
              <a:chOff x="10257210" y="1717076"/>
              <a:chExt cx="1569865" cy="742188"/>
            </a:xfrm>
          </p:grpSpPr>
          <p:sp>
            <p:nvSpPr>
              <p:cNvPr id="246" name="Google Shape;246;p4"/>
              <p:cNvSpPr/>
              <p:nvPr/>
            </p:nvSpPr>
            <p:spPr>
              <a:xfrm>
                <a:off x="10313743" y="1717076"/>
                <a:ext cx="1513332" cy="742188"/>
              </a:xfrm>
              <a:custGeom>
                <a:rect b="b" l="l" r="r" t="t"/>
                <a:pathLst>
                  <a:path extrusionOk="0" h="742188" w="1513332">
                    <a:moveTo>
                      <a:pt x="0" y="74168"/>
                    </a:moveTo>
                    <a:lnTo>
                      <a:pt x="11923" y="33862"/>
                    </a:lnTo>
                    <a:lnTo>
                      <a:pt x="42818" y="6955"/>
                    </a:lnTo>
                    <a:lnTo>
                      <a:pt x="74218" y="0"/>
                    </a:lnTo>
                    <a:lnTo>
                      <a:pt x="1439164" y="0"/>
                    </a:lnTo>
                    <a:lnTo>
                      <a:pt x="1479481" y="11941"/>
                    </a:lnTo>
                    <a:lnTo>
                      <a:pt x="1506388" y="42847"/>
                    </a:lnTo>
                    <a:lnTo>
                      <a:pt x="1513332" y="74168"/>
                    </a:lnTo>
                    <a:lnTo>
                      <a:pt x="1513332" y="668020"/>
                    </a:lnTo>
                    <a:lnTo>
                      <a:pt x="1501390" y="708337"/>
                    </a:lnTo>
                    <a:lnTo>
                      <a:pt x="1470484" y="735244"/>
                    </a:lnTo>
                    <a:lnTo>
                      <a:pt x="1439164" y="742188"/>
                    </a:lnTo>
                    <a:lnTo>
                      <a:pt x="74218" y="742188"/>
                    </a:lnTo>
                    <a:lnTo>
                      <a:pt x="33853" y="730254"/>
                    </a:lnTo>
                    <a:lnTo>
                      <a:pt x="6947" y="699366"/>
                    </a:lnTo>
                    <a:lnTo>
                      <a:pt x="0" y="668020"/>
                    </a:lnTo>
                    <a:lnTo>
                      <a:pt x="0" y="74168"/>
                    </a:lnTo>
                    <a:close/>
                  </a:path>
                </a:pathLst>
              </a:custGeom>
              <a:solidFill>
                <a:srgbClr val="006FC0"/>
              </a:solidFill>
              <a:ln cap="flat" cmpd="sng" w="259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Libre Franklin Medium"/>
                  <a:ea typeface="Libre Franklin Medium"/>
                  <a:cs typeface="Libre Franklin Medium"/>
                  <a:sym typeface="Libre Franklin Medium"/>
                </a:endParaRPr>
              </a:p>
            </p:txBody>
          </p:sp>
          <p:sp>
            <p:nvSpPr>
              <p:cNvPr id="247" name="Google Shape;247;p4"/>
              <p:cNvSpPr txBox="1"/>
              <p:nvPr/>
            </p:nvSpPr>
            <p:spPr>
              <a:xfrm>
                <a:off x="10257210" y="1856014"/>
                <a:ext cx="1549348" cy="4643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21250">
                <a:noAutofit/>
              </a:bodyPr>
              <a:lstStyle/>
              <a:p>
                <a:pPr indent="134112" lvl="0" marL="12700" marR="0" rtl="0" algn="ctr">
                  <a:lnSpc>
                    <a:spcPct val="10294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Commercial</a:t>
                </a:r>
                <a:endParaRPr sz="1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8" name="Google Shape;248;p4"/>
          <p:cNvSpPr txBox="1"/>
          <p:nvPr/>
        </p:nvSpPr>
        <p:spPr>
          <a:xfrm>
            <a:off x="8113069" y="2532994"/>
            <a:ext cx="2034365" cy="24978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2050">
            <a:noAutofit/>
          </a:bodyPr>
          <a:lstStyle/>
          <a:p>
            <a:pPr indent="0" lvl="0" marL="92329" marR="0" rtl="0" algn="l">
              <a:lnSpc>
                <a:spcPct val="958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   Power supply </a:t>
            </a:r>
            <a:endParaRPr/>
          </a:p>
          <a:p>
            <a:pPr indent="0" lvl="0" marL="92329" marR="0" rtl="0" algn="l">
              <a:lnSpc>
                <a:spcPct val="95825"/>
              </a:lnSpc>
              <a:spcBef>
                <a:spcPts val="7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&amp; Telecom</a:t>
            </a:r>
            <a:endParaRPr/>
          </a:p>
          <a:p>
            <a:pPr indent="0" lvl="0" marL="92329" marR="0" rtl="0" algn="l">
              <a:lnSpc>
                <a:spcPct val="95825"/>
              </a:lnSpc>
              <a:spcBef>
                <a:spcPts val="7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   Metal parts</a:t>
            </a:r>
            <a:endParaRPr/>
          </a:p>
          <a:p>
            <a:pPr indent="0" lvl="0" marL="92329" marR="0" rtl="0" algn="l">
              <a:lnSpc>
                <a:spcPct val="95825"/>
              </a:lnSpc>
              <a:spcBef>
                <a:spcPts val="7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   Plastic parts</a:t>
            </a:r>
            <a:endParaRPr/>
          </a:p>
          <a:p>
            <a:pPr indent="-285750" lvl="0" marL="378079" marR="0" rtl="0" algn="l">
              <a:lnSpc>
                <a:spcPct val="95825"/>
              </a:lnSpc>
              <a:spcBef>
                <a:spcPts val="7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Stamp parts</a:t>
            </a:r>
            <a:endParaRPr/>
          </a:p>
          <a:p>
            <a:pPr indent="-285750" lvl="0" marL="378079" marR="0" rtl="0" algn="l">
              <a:lnSpc>
                <a:spcPct val="95825"/>
              </a:lnSpc>
              <a:spcBef>
                <a:spcPts val="7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Busbar</a:t>
            </a:r>
            <a:endParaRPr/>
          </a:p>
          <a:p>
            <a:pPr indent="-285750" lvl="0" marL="378079" marR="0" rtl="0" algn="l">
              <a:lnSpc>
                <a:spcPct val="95825"/>
              </a:lnSpc>
              <a:spcBef>
                <a:spcPts val="7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Chassis assembly</a:t>
            </a:r>
            <a:endParaRPr/>
          </a:p>
          <a:p>
            <a:pPr indent="-285750" lvl="0" marL="378079" marR="0" rtl="0" algn="l">
              <a:lnSpc>
                <a:spcPct val="95825"/>
              </a:lnSpc>
              <a:spcBef>
                <a:spcPts val="7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Cabinet assembly</a:t>
            </a:r>
            <a:endParaRPr/>
          </a:p>
          <a:p>
            <a:pPr indent="-285750" lvl="0" marL="378079" marR="0" rtl="0" algn="l">
              <a:lnSpc>
                <a:spcPct val="95825"/>
              </a:lnSpc>
              <a:spcBef>
                <a:spcPts val="7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Lighting assembly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"/>
          <p:cNvSpPr txBox="1"/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Medium"/>
              <a:buNone/>
            </a:pPr>
            <a:r>
              <a:rPr b="1" lang="en-US"/>
              <a:t>Overall Process Capability</a:t>
            </a:r>
            <a:endParaRPr/>
          </a:p>
        </p:txBody>
      </p:sp>
      <p:graphicFrame>
        <p:nvGraphicFramePr>
          <p:cNvPr id="254" name="Google Shape;254;p5"/>
          <p:cNvGraphicFramePr/>
          <p:nvPr/>
        </p:nvGraphicFramePr>
        <p:xfrm>
          <a:off x="227347" y="1644813"/>
          <a:ext cx="3000000" cy="3000000"/>
        </p:xfrm>
        <a:graphic>
          <a:graphicData uri="http://schemas.openxmlformats.org/drawingml/2006/table">
            <a:tbl>
              <a:tblPr firstRow="1" lastRow="1">
                <a:noFill/>
                <a:tableStyleId>{8ED04E56-EE65-46CB-8AEA-23420E50FAE9}</a:tableStyleId>
              </a:tblPr>
              <a:tblGrid>
                <a:gridCol w="3912425"/>
                <a:gridCol w="3912425"/>
                <a:gridCol w="3912425"/>
              </a:tblGrid>
              <a:tr h="2504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374C81"/>
                          </a:solidFill>
                        </a:rPr>
                        <a:t>Mechanical Design Capability</a:t>
                      </a:r>
                      <a:endParaRPr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Tooling design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(Stamping).</a:t>
                      </a:r>
                      <a:r>
                        <a:rPr lang="en-US" sz="1200"/>
                        <a:t> 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DFM (Design For Manufacturability)</a:t>
                      </a:r>
                      <a:endParaRPr/>
                    </a:p>
                    <a:p>
                      <a:pPr indent="-171450" lvl="0" marL="1714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Program/Software used Solidworks/ AutoCad / Sheetworks / AP100 / MasterCam / BendCam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74C81"/>
                        </a:buClr>
                        <a:buSzPts val="1800"/>
                        <a:buFont typeface="Libre Franklin Medium"/>
                        <a:buNone/>
                      </a:pPr>
                      <a:r>
                        <a:rPr b="0" lang="en-US" sz="1800">
                          <a:solidFill>
                            <a:srgbClr val="374C81"/>
                          </a:solidFill>
                        </a:rPr>
                        <a:t>NCT</a:t>
                      </a:r>
                      <a:endParaRPr sz="1400">
                        <a:solidFill>
                          <a:srgbClr val="374C81"/>
                        </a:solidFill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Short lead time &amp; low cost (Tooling). </a:t>
                      </a:r>
                      <a:endParaRPr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LT</a:t>
                      </a: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 7-45 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working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ays </a:t>
                      </a:r>
                      <a:endParaRPr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Use for prototype, medium or low volume production. Disadvantage, short</a:t>
                      </a: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 life cycle (Tooling) &amp; d</a:t>
                      </a: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ifficult to maintain tight tolerance.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ibre Franklin Medium"/>
                        <a:buNone/>
                      </a:pPr>
                      <a:r>
                        <a:t/>
                      </a:r>
                      <a:endParaRPr sz="1400">
                        <a:solidFill>
                          <a:srgbClr val="374C8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74C81"/>
                        </a:buClr>
                        <a:buSzPts val="1800"/>
                        <a:buFont typeface="Libre Franklin Medium"/>
                        <a:buNone/>
                      </a:pPr>
                      <a:r>
                        <a:rPr b="0" lang="en-US" sz="1800">
                          <a:solidFill>
                            <a:srgbClr val="374C81"/>
                          </a:solidFill>
                        </a:rPr>
                        <a:t>Stamping</a:t>
                      </a:r>
                      <a:endParaRPr b="0" sz="1400">
                        <a:solidFill>
                          <a:srgbClr val="374C81"/>
                        </a:solidFill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Long life cycle (Tooling) </a:t>
                      </a:r>
                      <a:endParaRPr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LT 45-90 working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ays depending on the complexity of the part design. </a:t>
                      </a:r>
                      <a:endParaRPr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Capable to process parts with tight tolerance.</a:t>
                      </a:r>
                      <a:endParaRPr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For high precision parts and high volume.</a:t>
                      </a:r>
                      <a:endParaRPr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Disadvantage, high cost tooling &amp; longer lead time.</a:t>
                      </a:r>
                      <a:endParaRPr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74C8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>
                          <a:solidFill>
                            <a:srgbClr val="374C81"/>
                          </a:solidFill>
                        </a:rPr>
                        <a:t>      </a:t>
                      </a:r>
                      <a:endParaRPr sz="1400">
                        <a:solidFill>
                          <a:srgbClr val="374C81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2476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74C81"/>
                        </a:buClr>
                        <a:buSzPts val="1600"/>
                        <a:buFont typeface="Libre Franklin Medium"/>
                        <a:buNone/>
                      </a:pPr>
                      <a:r>
                        <a:rPr lang="en-US" sz="1600">
                          <a:solidFill>
                            <a:srgbClr val="374C81"/>
                          </a:solidFill>
                        </a:rPr>
                        <a:t>Plastic Injection,</a:t>
                      </a:r>
                      <a:r>
                        <a:rPr lang="en-US" sz="1600">
                          <a:solidFill>
                            <a:srgbClr val="374C81"/>
                          </a:solidFill>
                        </a:rPr>
                        <a:t> </a:t>
                      </a:r>
                      <a:r>
                        <a:rPr lang="en-US" sz="1600">
                          <a:solidFill>
                            <a:srgbClr val="374C81"/>
                          </a:solidFill>
                        </a:rPr>
                        <a:t>Machining &amp; 3D Printing</a:t>
                      </a:r>
                      <a:endParaRPr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Automatic equipment: Injection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Molding with Robotic Arms 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 increase production efficiency and maintain stable quality.</a:t>
                      </a:r>
                      <a:endParaRPr/>
                    </a:p>
                    <a:p>
                      <a:pPr indent="-17145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LT 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20-90 working days depending on the complexity of the part design.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374C81"/>
                          </a:solidFill>
                        </a:rPr>
                        <a:t>Metal Joints</a:t>
                      </a:r>
                      <a:endParaRPr sz="12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 Welding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Machines (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Laser Welding , 4 TIG,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   4 MIG &amp; 5 Spot Welding)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374C81"/>
                          </a:solidFill>
                        </a:rPr>
                        <a:t>Secondary</a:t>
                      </a:r>
                      <a:r>
                        <a:rPr lang="en-US" sz="1800">
                          <a:solidFill>
                            <a:srgbClr val="374C81"/>
                          </a:solidFill>
                        </a:rPr>
                        <a:t> &amp; Other processes</a:t>
                      </a:r>
                      <a:endParaRPr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Painting /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Powder Coating (Wagner)</a:t>
                      </a:r>
                      <a:endParaRPr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Plating 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(Central Plating Industry Co., Ltd.)</a:t>
                      </a:r>
                      <a:endParaRPr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Curing Oven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(Wire Hanger &amp; Conveyor)</a:t>
                      </a:r>
                      <a:endParaRPr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Buffing / Deburring Machine (AuDeBu1000)</a:t>
                      </a:r>
                      <a:endParaRPr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Char char="•"/>
                      </a:pP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Silkscreen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&amp; 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Laser</a:t>
                      </a:r>
                      <a:r>
                        <a:rPr lang="en-US" sz="12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marking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255" name="Google Shape;255;p5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56" name="Google Shape;256;p5"/>
          <p:cNvGrpSpPr/>
          <p:nvPr/>
        </p:nvGrpSpPr>
        <p:grpSpPr>
          <a:xfrm>
            <a:off x="413368" y="3206790"/>
            <a:ext cx="3575977" cy="747611"/>
            <a:chOff x="308566" y="2905489"/>
            <a:chExt cx="3832520" cy="873964"/>
          </a:xfrm>
        </p:grpSpPr>
        <p:pic>
          <p:nvPicPr>
            <p:cNvPr id="257" name="Google Shape;257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46994" y="2905489"/>
              <a:ext cx="1310461" cy="8717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5"/>
            <p:cNvPicPr preferRelativeResize="0"/>
            <p:nvPr/>
          </p:nvPicPr>
          <p:blipFill rotWithShape="1">
            <a:blip r:embed="rId4">
              <a:alphaModFix/>
            </a:blip>
            <a:srcRect b="9081" l="4048" r="0" t="8699"/>
            <a:stretch/>
          </p:blipFill>
          <p:spPr>
            <a:xfrm>
              <a:off x="308566" y="2907667"/>
              <a:ext cx="1296227" cy="8696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999657" y="2907666"/>
              <a:ext cx="1141429" cy="8717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0" name="Google Shape;260;p5"/>
          <p:cNvGrpSpPr/>
          <p:nvPr/>
        </p:nvGrpSpPr>
        <p:grpSpPr>
          <a:xfrm>
            <a:off x="386074" y="5636417"/>
            <a:ext cx="3571816" cy="718142"/>
            <a:chOff x="296712" y="5272876"/>
            <a:chExt cx="3999088" cy="992486"/>
          </a:xfrm>
        </p:grpSpPr>
        <p:pic>
          <p:nvPicPr>
            <p:cNvPr id="261" name="Google Shape;261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93311" y="5272876"/>
              <a:ext cx="1035312" cy="983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5"/>
            <p:cNvPicPr preferRelativeResize="0"/>
            <p:nvPr/>
          </p:nvPicPr>
          <p:blipFill rotWithShape="1">
            <a:blip r:embed="rId7">
              <a:alphaModFix/>
            </a:blip>
            <a:srcRect b="0" l="0" r="10223" t="0"/>
            <a:stretch/>
          </p:blipFill>
          <p:spPr>
            <a:xfrm>
              <a:off x="296712" y="5272876"/>
              <a:ext cx="1378347" cy="9924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758572" y="5272876"/>
              <a:ext cx="1537228" cy="9878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4" name="Google Shape;264;p5"/>
          <p:cNvGrpSpPr/>
          <p:nvPr/>
        </p:nvGrpSpPr>
        <p:grpSpPr>
          <a:xfrm>
            <a:off x="8149494" y="5529374"/>
            <a:ext cx="3729711" cy="868882"/>
            <a:chOff x="8164827" y="5368416"/>
            <a:chExt cx="3715578" cy="888286"/>
          </a:xfrm>
        </p:grpSpPr>
        <p:pic>
          <p:nvPicPr>
            <p:cNvPr id="265" name="Google Shape;265;p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8164827" y="5368416"/>
              <a:ext cx="1275425" cy="884109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66" name="Google Shape;266;p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466769" y="5380911"/>
              <a:ext cx="948905" cy="875791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67" name="Google Shape;267;p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0442191" y="5372115"/>
              <a:ext cx="810575" cy="875791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68" name="Google Shape;268;p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1279283" y="5372114"/>
              <a:ext cx="601122" cy="8757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9" name="Google Shape;269;p5"/>
          <p:cNvGrpSpPr/>
          <p:nvPr/>
        </p:nvGrpSpPr>
        <p:grpSpPr>
          <a:xfrm>
            <a:off x="8149495" y="3206790"/>
            <a:ext cx="3729711" cy="829861"/>
            <a:chOff x="8126929" y="3231151"/>
            <a:chExt cx="3729711" cy="829861"/>
          </a:xfrm>
        </p:grpSpPr>
        <p:pic>
          <p:nvPicPr>
            <p:cNvPr id="270" name="Google Shape;270;p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1146627" y="3231151"/>
              <a:ext cx="710013" cy="8298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10057468" y="3232047"/>
              <a:ext cx="1043874" cy="8289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5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8126929" y="3241188"/>
              <a:ext cx="653145" cy="819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5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8825359" y="3241188"/>
              <a:ext cx="1186825" cy="8198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4" name="Google Shape;274;p5"/>
          <p:cNvGrpSpPr/>
          <p:nvPr/>
        </p:nvGrpSpPr>
        <p:grpSpPr>
          <a:xfrm>
            <a:off x="4190120" y="5109466"/>
            <a:ext cx="3784006" cy="1185514"/>
            <a:chOff x="4190120" y="5109466"/>
            <a:chExt cx="3784006" cy="1185514"/>
          </a:xfrm>
        </p:grpSpPr>
        <p:pic>
          <p:nvPicPr>
            <p:cNvPr id="275" name="Google Shape;275;p5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4190120" y="5109466"/>
              <a:ext cx="1349516" cy="839814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76" name="Google Shape;276;p5"/>
            <p:cNvPicPr preferRelativeResize="0"/>
            <p:nvPr/>
          </p:nvPicPr>
          <p:blipFill rotWithShape="1">
            <a:blip r:embed="rId18">
              <a:alphaModFix/>
            </a:blip>
            <a:srcRect b="23750" l="8000" r="8000" t="33200"/>
            <a:stretch/>
          </p:blipFill>
          <p:spPr>
            <a:xfrm>
              <a:off x="5619935" y="5304197"/>
              <a:ext cx="1334150" cy="802596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77" name="Google Shape;277;p5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7039625" y="5167134"/>
              <a:ext cx="934501" cy="11278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8" name="Google Shape;278;p5"/>
          <p:cNvGrpSpPr/>
          <p:nvPr/>
        </p:nvGrpSpPr>
        <p:grpSpPr>
          <a:xfrm>
            <a:off x="4214603" y="2974447"/>
            <a:ext cx="3759523" cy="1062203"/>
            <a:chOff x="4261020" y="2974447"/>
            <a:chExt cx="3759523" cy="1062203"/>
          </a:xfrm>
        </p:grpSpPr>
        <p:pic>
          <p:nvPicPr>
            <p:cNvPr id="279" name="Google Shape;279;p5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4261020" y="3308551"/>
              <a:ext cx="902295" cy="728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5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5147950" y="2974447"/>
              <a:ext cx="1443401" cy="649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" name="Google Shape;281;p5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6792705" y="2981328"/>
              <a:ext cx="1227838" cy="589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Google Shape;282;p5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6063790" y="3568768"/>
              <a:ext cx="1197643" cy="46788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6"/>
          <p:cNvSpPr txBox="1"/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Medium"/>
              <a:buNone/>
            </a:pPr>
            <a:r>
              <a:rPr b="1" lang="en-US"/>
              <a:t>Quality System Certification</a:t>
            </a:r>
            <a:endParaRPr b="1"/>
          </a:p>
        </p:txBody>
      </p:sp>
      <p:sp>
        <p:nvSpPr>
          <p:cNvPr id="288" name="Google Shape;288;p6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9" name="Google Shape;289;p6"/>
          <p:cNvSpPr/>
          <p:nvPr/>
        </p:nvSpPr>
        <p:spPr>
          <a:xfrm>
            <a:off x="336971" y="1625349"/>
            <a:ext cx="245551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ISO 9001:2015</a:t>
            </a:r>
            <a:endParaRPr/>
          </a:p>
        </p:txBody>
      </p:sp>
      <p:sp>
        <p:nvSpPr>
          <p:cNvPr id="290" name="Google Shape;290;p6"/>
          <p:cNvSpPr/>
          <p:nvPr/>
        </p:nvSpPr>
        <p:spPr>
          <a:xfrm>
            <a:off x="3415071" y="1630904"/>
            <a:ext cx="240200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IATF 16949:2016</a:t>
            </a:r>
            <a:endParaRPr/>
          </a:p>
        </p:txBody>
      </p:sp>
      <p:sp>
        <p:nvSpPr>
          <p:cNvPr id="291" name="Google Shape;291;p6"/>
          <p:cNvSpPr/>
          <p:nvPr/>
        </p:nvSpPr>
        <p:spPr>
          <a:xfrm>
            <a:off x="6487102" y="1603874"/>
            <a:ext cx="228739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ISO 14001:2015</a:t>
            </a:r>
            <a:endParaRPr/>
          </a:p>
        </p:txBody>
      </p:sp>
      <p:sp>
        <p:nvSpPr>
          <p:cNvPr id="292" name="Google Shape;292;p6"/>
          <p:cNvSpPr/>
          <p:nvPr/>
        </p:nvSpPr>
        <p:spPr>
          <a:xfrm>
            <a:off x="9127775" y="1625349"/>
            <a:ext cx="299728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ISO 13485: 2016</a:t>
            </a:r>
            <a:endParaRPr/>
          </a:p>
        </p:txBody>
      </p:sp>
      <p:grpSp>
        <p:nvGrpSpPr>
          <p:cNvPr id="293" name="Google Shape;293;p6"/>
          <p:cNvGrpSpPr/>
          <p:nvPr/>
        </p:nvGrpSpPr>
        <p:grpSpPr>
          <a:xfrm>
            <a:off x="106257" y="1933126"/>
            <a:ext cx="11985463" cy="4208310"/>
            <a:chOff x="106257" y="1933126"/>
            <a:chExt cx="11985463" cy="4208310"/>
          </a:xfrm>
        </p:grpSpPr>
        <p:pic>
          <p:nvPicPr>
            <p:cNvPr id="294" name="Google Shape;294;p6"/>
            <p:cNvPicPr preferRelativeResize="0"/>
            <p:nvPr/>
          </p:nvPicPr>
          <p:blipFill rotWithShape="1">
            <a:blip r:embed="rId3">
              <a:alphaModFix/>
            </a:blip>
            <a:srcRect b="0" l="0" r="0" t="1324"/>
            <a:stretch/>
          </p:blipFill>
          <p:spPr>
            <a:xfrm>
              <a:off x="6157206" y="1933126"/>
              <a:ext cx="2947187" cy="4199574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95" name="Google Shape;295;p6"/>
            <p:cNvPicPr preferRelativeResize="0"/>
            <p:nvPr/>
          </p:nvPicPr>
          <p:blipFill rotWithShape="1">
            <a:blip r:embed="rId4">
              <a:alphaModFix/>
            </a:blip>
            <a:srcRect b="0" l="2427" r="-1" t="1828"/>
            <a:stretch/>
          </p:blipFill>
          <p:spPr>
            <a:xfrm>
              <a:off x="106257" y="1933126"/>
              <a:ext cx="2916941" cy="420831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96" name="Google Shape;296;p6"/>
            <p:cNvPicPr preferRelativeResize="0"/>
            <p:nvPr/>
          </p:nvPicPr>
          <p:blipFill rotWithShape="1">
            <a:blip r:embed="rId5">
              <a:alphaModFix/>
            </a:blip>
            <a:srcRect b="1123" l="0" r="0" t="1252"/>
            <a:stretch/>
          </p:blipFill>
          <p:spPr>
            <a:xfrm>
              <a:off x="3139074" y="1933126"/>
              <a:ext cx="2956926" cy="4199574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descr="一張含有 文字, 螢幕擷取畫面, 字型, 標誌 的圖片&#10;&#10;自動產生的描述" id="297" name="Google Shape;297;p6"/>
            <p:cNvPicPr preferRelativeResize="0"/>
            <p:nvPr/>
          </p:nvPicPr>
          <p:blipFill rotWithShape="1">
            <a:blip r:embed="rId6">
              <a:alphaModFix/>
            </a:blip>
            <a:srcRect b="0" l="2374" r="0" t="1309"/>
            <a:stretch/>
          </p:blipFill>
          <p:spPr>
            <a:xfrm>
              <a:off x="9165599" y="1933126"/>
              <a:ext cx="2926121" cy="4199574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7"/>
          <p:cNvSpPr txBox="1"/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Medium"/>
              <a:buNone/>
            </a:pPr>
            <a:r>
              <a:rPr b="1" lang="en-US"/>
              <a:t>Quality System Certification</a:t>
            </a:r>
            <a:endParaRPr b="1"/>
          </a:p>
        </p:txBody>
      </p:sp>
      <p:sp>
        <p:nvSpPr>
          <p:cNvPr id="303" name="Google Shape;303;p7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4" name="Google Shape;304;p7"/>
          <p:cNvSpPr/>
          <p:nvPr/>
        </p:nvSpPr>
        <p:spPr>
          <a:xfrm>
            <a:off x="336971" y="1625349"/>
            <a:ext cx="245551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ISO 50001</a:t>
            </a:r>
            <a:endParaRPr/>
          </a:p>
        </p:txBody>
      </p:sp>
      <p:sp>
        <p:nvSpPr>
          <p:cNvPr id="305" name="Google Shape;305;p7"/>
          <p:cNvSpPr/>
          <p:nvPr/>
        </p:nvSpPr>
        <p:spPr>
          <a:xfrm>
            <a:off x="3863752" y="1654519"/>
            <a:ext cx="240200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ISO 14064-1</a:t>
            </a:r>
            <a:endParaRPr/>
          </a:p>
        </p:txBody>
      </p:sp>
      <p:sp>
        <p:nvSpPr>
          <p:cNvPr id="306" name="Google Shape;306;p7"/>
          <p:cNvSpPr txBox="1"/>
          <p:nvPr/>
        </p:nvSpPr>
        <p:spPr>
          <a:xfrm>
            <a:off x="4121405" y="4912818"/>
            <a:ext cx="233839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For Certificate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about February 2026</a:t>
            </a:r>
            <a:endParaRPr sz="180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descr="一張含有 文字, 螢幕擷取畫面, 字型, 設計 的圖片&#10;&#10;AI 產生的內容可能不正確。" id="307" name="Google Shape;30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6971" y="1989800"/>
            <a:ext cx="3014816" cy="4361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字型, 標誌, 圖形, 圓形 的圖片&#10;&#10;AI 產生的內容可能不正確。" id="308" name="Google Shape;30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15453" y="2623989"/>
            <a:ext cx="1950302" cy="1950302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7"/>
          <p:cNvSpPr/>
          <p:nvPr/>
        </p:nvSpPr>
        <p:spPr>
          <a:xfrm>
            <a:off x="7608168" y="1654518"/>
            <a:ext cx="240200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ISO 14067</a:t>
            </a:r>
            <a:endParaRPr/>
          </a:p>
        </p:txBody>
      </p:sp>
      <p:pic>
        <p:nvPicPr>
          <p:cNvPr descr="一張含有 字型, 標誌, 圖形, 符號 的圖片&#10;&#10;AI 產生的內容可能不正確。" id="310" name="Google Shape;310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0565" y="2453391"/>
            <a:ext cx="2019300" cy="21209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7"/>
          <p:cNvSpPr txBox="1"/>
          <p:nvPr/>
        </p:nvSpPr>
        <p:spPr>
          <a:xfrm>
            <a:off x="7691884" y="4912818"/>
            <a:ext cx="157786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For Certificate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about  2027</a:t>
            </a:r>
            <a:endParaRPr sz="180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3872" y="1831925"/>
            <a:ext cx="1548915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8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9752" y="2996705"/>
            <a:ext cx="4676208" cy="323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74559" y="2996705"/>
            <a:ext cx="3244832" cy="30965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標誌, 字型, 圖形, 文字 的圖片&#10;&#10;自動產生的描述" id="319" name="Google Shape;319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20834" y="1893817"/>
            <a:ext cx="1268297" cy="978188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8"/>
          <p:cNvSpPr txBox="1"/>
          <p:nvPr/>
        </p:nvSpPr>
        <p:spPr>
          <a:xfrm>
            <a:off x="6672064" y="2161148"/>
            <a:ext cx="200668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🡪     </a:t>
            </a:r>
            <a:r>
              <a:rPr lang="en-US" sz="2000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2025</a:t>
            </a:r>
            <a:endParaRPr sz="2000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21" name="Google Shape;321;p8"/>
          <p:cNvSpPr txBox="1"/>
          <p:nvPr>
            <p:ph type="title"/>
          </p:nvPr>
        </p:nvSpPr>
        <p:spPr>
          <a:xfrm>
            <a:off x="1804760" y="348194"/>
            <a:ext cx="8582480" cy="10287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Medium"/>
              <a:buNone/>
            </a:pPr>
            <a:r>
              <a:rPr b="1" lang="en-US"/>
              <a:t>Internal Production Control System</a:t>
            </a:r>
            <a:br>
              <a:rPr b="1" lang="en-US">
                <a:latin typeface="Arial"/>
                <a:ea typeface="Arial"/>
                <a:cs typeface="Arial"/>
                <a:sym typeface="Arial"/>
              </a:rPr>
            </a:br>
            <a:r>
              <a:rPr b="1" lang="en-US"/>
              <a:t>ERP+ MES</a:t>
            </a:r>
            <a:endParaRPr b="1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9"/>
          <p:cNvSpPr txBox="1"/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 Medium"/>
              <a:buNone/>
            </a:pPr>
            <a:r>
              <a:rPr b="1" lang="en-US"/>
              <a:t>Products</a:t>
            </a:r>
            <a:endParaRPr/>
          </a:p>
        </p:txBody>
      </p:sp>
      <p:graphicFrame>
        <p:nvGraphicFramePr>
          <p:cNvPr id="327" name="Google Shape;327;p9"/>
          <p:cNvGraphicFramePr/>
          <p:nvPr/>
        </p:nvGraphicFramePr>
        <p:xfrm>
          <a:off x="227347" y="1726943"/>
          <a:ext cx="3000000" cy="3000000"/>
        </p:xfrm>
        <a:graphic>
          <a:graphicData uri="http://schemas.openxmlformats.org/drawingml/2006/table">
            <a:tbl>
              <a:tblPr firstRow="1" lastRow="1">
                <a:noFill/>
                <a:tableStyleId>{8ED04E56-EE65-46CB-8AEA-23420E50FAE9}</a:tableStyleId>
              </a:tblPr>
              <a:tblGrid>
                <a:gridCol w="3912425"/>
                <a:gridCol w="3912425"/>
                <a:gridCol w="3912425"/>
              </a:tblGrid>
              <a:tr h="2520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374C81"/>
                          </a:solidFill>
                        </a:rPr>
                        <a:t>Power supply</a:t>
                      </a:r>
                      <a:r>
                        <a:rPr lang="en-US" sz="1800">
                          <a:solidFill>
                            <a:srgbClr val="374C81"/>
                          </a:solidFill>
                        </a:rPr>
                        <a:t> &amp; Telecom</a:t>
                      </a:r>
                      <a:endParaRPr sz="1800">
                        <a:solidFill>
                          <a:srgbClr val="374C8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74C81"/>
                        </a:buClr>
                        <a:buSzPts val="1800"/>
                        <a:buFont typeface="Libre Franklin Medium"/>
                        <a:buNone/>
                      </a:pPr>
                      <a:r>
                        <a:rPr lang="en-US" sz="1800">
                          <a:solidFill>
                            <a:srgbClr val="374C81"/>
                          </a:solidFill>
                        </a:rPr>
                        <a:t>Semiconductor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74C81"/>
                        </a:buClr>
                        <a:buSzPts val="1800"/>
                        <a:buFont typeface="Libre Franklin Medium"/>
                        <a:buNone/>
                      </a:pPr>
                      <a:r>
                        <a:rPr lang="en-US" sz="1800">
                          <a:solidFill>
                            <a:srgbClr val="374C81"/>
                          </a:solidFill>
                        </a:rPr>
                        <a:t>Plastic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2360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74C81"/>
                        </a:buClr>
                        <a:buSzPts val="1800"/>
                        <a:buFont typeface="Libre Franklin Medium"/>
                        <a:buNone/>
                      </a:pPr>
                      <a:r>
                        <a:rPr lang="en-US" sz="1800">
                          <a:solidFill>
                            <a:srgbClr val="374C81"/>
                          </a:solidFill>
                        </a:rPr>
                        <a:t>Busbar</a:t>
                      </a:r>
                      <a:endParaRPr b="1" sz="1800">
                        <a:solidFill>
                          <a:srgbClr val="374C8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374C81"/>
                          </a:solidFill>
                        </a:rPr>
                        <a:t>Stamp</a:t>
                      </a:r>
                      <a:r>
                        <a:rPr lang="en-US" sz="1800">
                          <a:solidFill>
                            <a:srgbClr val="374C81"/>
                          </a:solidFill>
                        </a:rPr>
                        <a:t> parts </a:t>
                      </a:r>
                      <a:endParaRPr sz="1800">
                        <a:solidFill>
                          <a:srgbClr val="374C81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374C81"/>
                          </a:solidFill>
                        </a:rPr>
                        <a:t>Electronic product assembly</a:t>
                      </a:r>
                      <a:endParaRPr sz="1800">
                        <a:solidFill>
                          <a:srgbClr val="374C81"/>
                        </a:solidFill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grpSp>
        <p:nvGrpSpPr>
          <p:cNvPr id="328" name="Google Shape;328;p9"/>
          <p:cNvGrpSpPr/>
          <p:nvPr/>
        </p:nvGrpSpPr>
        <p:grpSpPr>
          <a:xfrm>
            <a:off x="268953" y="2455647"/>
            <a:ext cx="2908383" cy="1542020"/>
            <a:chOff x="256380" y="2367404"/>
            <a:chExt cx="3864453" cy="1728145"/>
          </a:xfrm>
        </p:grpSpPr>
        <p:pic>
          <p:nvPicPr>
            <p:cNvPr id="329" name="Google Shape;329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677471" y="2367404"/>
              <a:ext cx="1443362" cy="646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537806" y="2381708"/>
              <a:ext cx="1065168" cy="761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417857" y="3144362"/>
              <a:ext cx="893602" cy="5646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269125" y="3518998"/>
              <a:ext cx="777767" cy="5765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333;p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99111" y="3167704"/>
              <a:ext cx="1453161" cy="8600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" name="Google Shape;334;p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6380" y="2379768"/>
              <a:ext cx="1273044" cy="633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826398" y="3556199"/>
              <a:ext cx="922627" cy="4715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6" name="Google Shape;336;p9"/>
          <p:cNvGrpSpPr/>
          <p:nvPr/>
        </p:nvGrpSpPr>
        <p:grpSpPr>
          <a:xfrm>
            <a:off x="436266" y="4402353"/>
            <a:ext cx="3504463" cy="2002950"/>
            <a:chOff x="476719" y="4598081"/>
            <a:chExt cx="3504463" cy="2002950"/>
          </a:xfrm>
        </p:grpSpPr>
        <p:pic>
          <p:nvPicPr>
            <p:cNvPr id="337" name="Google Shape;337;p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78496" y="5330330"/>
              <a:ext cx="1134020" cy="549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p9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857729" y="5397242"/>
              <a:ext cx="1421134" cy="5158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9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76719" y="6073559"/>
              <a:ext cx="834872" cy="4588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9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556803" y="5783700"/>
              <a:ext cx="1287144" cy="8173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p9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709157" y="4598081"/>
              <a:ext cx="2896438" cy="9103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p9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3039609" y="5913076"/>
              <a:ext cx="941573" cy="619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3" name="Google Shape;343;p9"/>
          <p:cNvGrpSpPr/>
          <p:nvPr/>
        </p:nvGrpSpPr>
        <p:grpSpPr>
          <a:xfrm>
            <a:off x="8065457" y="2073711"/>
            <a:ext cx="3717140" cy="1994779"/>
            <a:chOff x="593189" y="1554442"/>
            <a:chExt cx="9684767" cy="5309979"/>
          </a:xfrm>
        </p:grpSpPr>
        <p:pic>
          <p:nvPicPr>
            <p:cNvPr id="344" name="Google Shape;344;p9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7334695" y="3779130"/>
              <a:ext cx="2943261" cy="13211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5" name="Google Shape;345;p9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7263277" y="1716815"/>
              <a:ext cx="2831527" cy="17286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6" name="Google Shape;346;p9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 rot="5400000">
              <a:off x="8330290" y="5034758"/>
              <a:ext cx="1120777" cy="1720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Google Shape;347;p9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3585068" y="4184517"/>
              <a:ext cx="3809587" cy="26799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9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4047738" y="1637491"/>
              <a:ext cx="2600365" cy="23047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" name="Google Shape;349;p9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1201021" y="1554442"/>
              <a:ext cx="2231542" cy="21947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9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593189" y="3870621"/>
              <a:ext cx="3131267" cy="28076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1" name="Google Shape;351;p9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 rot="-349390">
            <a:off x="8011946" y="5351540"/>
            <a:ext cx="1963213" cy="123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9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7906450" y="4533561"/>
            <a:ext cx="1259739" cy="922224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9"/>
          <p:cNvSpPr txBox="1"/>
          <p:nvPr>
            <p:ph idx="12" type="sldNum"/>
          </p:nvPr>
        </p:nvSpPr>
        <p:spPr>
          <a:xfrm>
            <a:off x="11353800" y="6618285"/>
            <a:ext cx="838200" cy="2397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一張含有 裝置, 文字, 儀表 的圖片&#10;&#10;AI 產生的內容可能不正確。" id="354" name="Google Shape;354;p9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0940186" y="5385346"/>
            <a:ext cx="775833" cy="10667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文字, 儀表 的圖片&#10;&#10;AI 產生的內容可能不正確。" id="355" name="Google Shape;355;p9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0030135" y="5551220"/>
            <a:ext cx="656755" cy="88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9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9166189" y="4492426"/>
            <a:ext cx="1831280" cy="661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Rectangle, 木製的, 木頭, 視窗 的圖片&#10;&#10;AI 產生的內容可能不正確。" id="357" name="Google Shape;357;p9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7310726" y="4333206"/>
            <a:ext cx="426414" cy="40071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9"/>
          <p:cNvSpPr txBox="1"/>
          <p:nvPr/>
        </p:nvSpPr>
        <p:spPr>
          <a:xfrm>
            <a:off x="9976772" y="4912300"/>
            <a:ext cx="207719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B05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Partnership with Acbel start from 2018 </a:t>
            </a:r>
            <a:endParaRPr sz="1400">
              <a:solidFill>
                <a:srgbClr val="00B05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grpSp>
        <p:nvGrpSpPr>
          <p:cNvPr id="359" name="Google Shape;359;p9"/>
          <p:cNvGrpSpPr/>
          <p:nvPr/>
        </p:nvGrpSpPr>
        <p:grpSpPr>
          <a:xfrm>
            <a:off x="4207257" y="4590703"/>
            <a:ext cx="3674129" cy="1815015"/>
            <a:chOff x="3859215" y="1797015"/>
            <a:chExt cx="7223684" cy="4198221"/>
          </a:xfrm>
        </p:grpSpPr>
        <p:pic>
          <p:nvPicPr>
            <p:cNvPr id="360" name="Google Shape;360;p9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4045648" y="1797015"/>
              <a:ext cx="3645599" cy="15243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9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8098979" y="1838844"/>
              <a:ext cx="1603603" cy="1214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Google Shape;362;p9"/>
            <p:cNvPicPr preferRelativeResize="0"/>
            <p:nvPr/>
          </p:nvPicPr>
          <p:blipFill rotWithShape="1">
            <a:blip r:embed="rId31">
              <a:alphaModFix/>
            </a:blip>
            <a:srcRect b="0" l="0" r="0" t="0"/>
            <a:stretch/>
          </p:blipFill>
          <p:spPr>
            <a:xfrm>
              <a:off x="3859215" y="4774208"/>
              <a:ext cx="3017939" cy="949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9"/>
            <p:cNvPicPr preferRelativeResize="0"/>
            <p:nvPr/>
          </p:nvPicPr>
          <p:blipFill rotWithShape="1">
            <a:blip r:embed="rId32">
              <a:alphaModFix/>
            </a:blip>
            <a:srcRect b="0" l="0" r="0" t="0"/>
            <a:stretch/>
          </p:blipFill>
          <p:spPr>
            <a:xfrm>
              <a:off x="4042213" y="3483879"/>
              <a:ext cx="3395905" cy="11634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Google Shape;364;p9"/>
            <p:cNvPicPr preferRelativeResize="0"/>
            <p:nvPr/>
          </p:nvPicPr>
          <p:blipFill rotWithShape="1">
            <a:blip r:embed="rId33">
              <a:alphaModFix/>
            </a:blip>
            <a:srcRect b="0" l="0" r="0" t="0"/>
            <a:stretch/>
          </p:blipFill>
          <p:spPr>
            <a:xfrm>
              <a:off x="6750941" y="5028004"/>
              <a:ext cx="3228488" cy="967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5" name="Google Shape;365;p9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9762969" y="4084137"/>
              <a:ext cx="1153869" cy="1120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p9"/>
            <p:cNvPicPr preferRelativeResize="0"/>
            <p:nvPr/>
          </p:nvPicPr>
          <p:blipFill rotWithShape="1">
            <a:blip r:embed="rId35">
              <a:alphaModFix/>
            </a:blip>
            <a:srcRect b="0" l="0" r="0" t="0"/>
            <a:stretch/>
          </p:blipFill>
          <p:spPr>
            <a:xfrm>
              <a:off x="7650456" y="3340939"/>
              <a:ext cx="1643372" cy="16558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p9"/>
            <p:cNvPicPr preferRelativeResize="0"/>
            <p:nvPr/>
          </p:nvPicPr>
          <p:blipFill rotWithShape="1">
            <a:blip r:embed="rId36">
              <a:alphaModFix/>
            </a:blip>
            <a:srcRect b="0" l="0" r="0" t="0"/>
            <a:stretch/>
          </p:blipFill>
          <p:spPr>
            <a:xfrm>
              <a:off x="9489374" y="2579814"/>
              <a:ext cx="1593525" cy="129873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一張含有 室內, 巧克力 的圖片&#10;&#10;AI 產生的內容可能不正確。" id="368" name="Google Shape;368;p9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9100209" y="3445179"/>
            <a:ext cx="500373" cy="29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9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3106094" y="2134553"/>
            <a:ext cx="1155278" cy="20460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一張含有 設計, 螢幕擷取畫面 的圖片&#10;&#10;AI 產生的內容可能不正確。" id="370" name="Google Shape;370;p9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6346695" y="2271899"/>
            <a:ext cx="1155278" cy="1540369"/>
          </a:xfrm>
          <a:prstGeom prst="rect">
            <a:avLst/>
          </a:prstGeom>
          <a:noFill/>
          <a:ln cap="flat" cmpd="sng" w="9525">
            <a:solidFill>
              <a:srgbClr val="A4A4A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一張含有 鋁, 金屬, 室內, 機器 的圖片&#10;&#10;AI 產生的內容可能不正確。" id="371" name="Google Shape;371;p9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 rot="-5400000">
            <a:off x="4767371" y="2348207"/>
            <a:ext cx="1096626" cy="1462168"/>
          </a:xfrm>
          <a:prstGeom prst="rect">
            <a:avLst/>
          </a:prstGeom>
          <a:noFill/>
          <a:ln cap="flat" cmpd="sng" w="9525">
            <a:solidFill>
              <a:srgbClr val="A4A4A4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MedicalHealth">
      <a:dk1>
        <a:srgbClr val="000000"/>
      </a:dk1>
      <a:lt1>
        <a:srgbClr val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edical Design 16x9">
  <a:themeElements>
    <a:clrScheme name="Blue Warm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2024-07-22T07:02:49Z</dcterms:created>
  <dc:creator>dell</dc:creator>
</cp:coreProperties>
</file>